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5.xml" ContentType="application/vnd.openxmlformats-officedocument.presentationml.comment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omments/comment6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omments/comment7.xml" ContentType="application/vnd.openxmlformats-officedocument.presentationml.comment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omments/comment8.xml" ContentType="application/vnd.openxmlformats-officedocument.presentationml.comment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comments/comment9.xml" ContentType="application/vnd.openxmlformats-officedocument.presentationml.comments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comments/comment10.xml" ContentType="application/vnd.openxmlformats-officedocument.presentationml.comments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omments/comment11.xml" ContentType="application/vnd.openxmlformats-officedocument.presentationml.comments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4.xml" ContentType="application/vnd.openxmlformats-officedocument.drawingml.chartshapes+xml"/>
  <Override PartName="/ppt/comments/comment12.xml" ContentType="application/vnd.openxmlformats-officedocument.presentationml.comments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5.xml" ContentType="application/vnd.openxmlformats-officedocument.drawingml.chartshapes+xml"/>
  <Override PartName="/ppt/comments/comment13.xml" ContentType="application/vnd.openxmlformats-officedocument.presentationml.comments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omments/comment14.xml" ContentType="application/vnd.openxmlformats-officedocument.presentationml.comments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omments/comment15.xml" ContentType="application/vnd.openxmlformats-officedocument.presentationml.comments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6.xml" ContentType="application/vnd.openxmlformats-officedocument.presentationml.notesSlid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omments/comment16.xml" ContentType="application/vnd.openxmlformats-officedocument.presentationml.comments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omments/comment17.xml" ContentType="application/vnd.openxmlformats-officedocument.presentationml.comments+xml"/>
  <Override PartName="/ppt/notesSlides/notesSlide7.xml" ContentType="application/vnd.openxmlformats-officedocument.presentationml.notesSlide+xml"/>
  <Override PartName="/ppt/charts/chart27.xml" ContentType="application/vnd.openxmlformats-officedocument.drawingml.chart+xml"/>
  <Override PartName="/ppt/notesSlides/notesSlide8.xml" ContentType="application/vnd.openxmlformats-officedocument.presentationml.notesSlid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omments/comment18.xml" ContentType="application/vnd.openxmlformats-officedocument.presentationml.comments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omments/comment19.xml" ContentType="application/vnd.openxmlformats-officedocument.presentationml.comments+xml"/>
  <Override PartName="/ppt/notesSlides/notesSlide9.xml" ContentType="application/vnd.openxmlformats-officedocument.presentationml.notesSlide+xml"/>
  <Override PartName="/ppt/charts/chart3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omments/comment20.xml" ContentType="application/vnd.openxmlformats-officedocument.presentationml.comments+xml"/>
  <Override PartName="/ppt/notesSlides/notesSlide10.xml" ContentType="application/vnd.openxmlformats-officedocument.presentationml.notesSlide+xml"/>
  <Override PartName="/ppt/charts/chart3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omments/comment21.xml" ContentType="application/vnd.openxmlformats-officedocument.presentationml.comments+xml"/>
  <Override PartName="/ppt/charts/chart3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omments/comment22.xml" ContentType="application/vnd.openxmlformats-officedocument.presentationml.comments+xml"/>
  <Override PartName="/ppt/charts/chart35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7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8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9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11.xml" ContentType="application/vnd.openxmlformats-officedocument.presentationml.notesSlide+xml"/>
  <Override PartName="/ppt/charts/chart40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6.xml" ContentType="application/vnd.openxmlformats-officedocument.drawingml.chartshapes+xml"/>
  <Override PartName="/ppt/comments/comment23.xml" ContentType="application/vnd.openxmlformats-officedocument.presentationml.comments+xml"/>
  <Override PartName="/ppt/notesSlides/notesSlide12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omments/comment24.xml" ContentType="application/vnd.openxmlformats-officedocument.presentationml.comments+xml"/>
  <Override PartName="/ppt/comments/comment25.xml" ContentType="application/vnd.openxmlformats-officedocument.presentationml.comments+xml"/>
  <Override PartName="/ppt/comments/comment26.xml" ContentType="application/vnd.openxmlformats-officedocument.presentationml.comments+xml"/>
  <Override PartName="/ppt/comments/comment2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9"/>
  </p:notesMasterIdLst>
  <p:sldIdLst>
    <p:sldId id="399" r:id="rId2"/>
    <p:sldId id="405" r:id="rId3"/>
    <p:sldId id="266" r:id="rId4"/>
    <p:sldId id="267" r:id="rId5"/>
    <p:sldId id="401" r:id="rId6"/>
    <p:sldId id="400" r:id="rId7"/>
    <p:sldId id="398" r:id="rId8"/>
    <p:sldId id="368" r:id="rId9"/>
    <p:sldId id="389" r:id="rId10"/>
    <p:sldId id="262" r:id="rId11"/>
    <p:sldId id="375" r:id="rId12"/>
    <p:sldId id="414" r:id="rId13"/>
    <p:sldId id="376" r:id="rId14"/>
    <p:sldId id="369" r:id="rId15"/>
    <p:sldId id="374" r:id="rId16"/>
    <p:sldId id="370" r:id="rId17"/>
    <p:sldId id="384" r:id="rId18"/>
    <p:sldId id="409" r:id="rId19"/>
    <p:sldId id="418" r:id="rId20"/>
    <p:sldId id="419" r:id="rId21"/>
    <p:sldId id="366" r:id="rId22"/>
    <p:sldId id="367" r:id="rId23"/>
    <p:sldId id="386" r:id="rId24"/>
    <p:sldId id="387" r:id="rId25"/>
    <p:sldId id="421" r:id="rId26"/>
    <p:sldId id="420" r:id="rId27"/>
    <p:sldId id="422" r:id="rId28"/>
    <p:sldId id="371" r:id="rId29"/>
    <p:sldId id="372" r:id="rId30"/>
    <p:sldId id="377" r:id="rId31"/>
    <p:sldId id="415" r:id="rId32"/>
    <p:sldId id="417" r:id="rId33"/>
    <p:sldId id="403" r:id="rId34"/>
    <p:sldId id="404" r:id="rId35"/>
    <p:sldId id="390" r:id="rId36"/>
    <p:sldId id="381" r:id="rId37"/>
    <p:sldId id="382" r:id="rId38"/>
    <p:sldId id="383" r:id="rId39"/>
    <p:sldId id="391" r:id="rId40"/>
    <p:sldId id="392" r:id="rId41"/>
    <p:sldId id="378" r:id="rId42"/>
    <p:sldId id="423" r:id="rId43"/>
    <p:sldId id="395" r:id="rId44"/>
    <p:sldId id="413" r:id="rId45"/>
    <p:sldId id="396" r:id="rId46"/>
    <p:sldId id="410" r:id="rId47"/>
    <p:sldId id="424" r:id="rId48"/>
  </p:sldIdLst>
  <p:sldSz cx="9144000" cy="6858000" type="screen4x3"/>
  <p:notesSz cx="6761163" cy="9942513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Sylfaen" panose="010A0502050306030303" pitchFamily="18" charset="0"/>
      <p:regular r:id="rId54"/>
    </p:embeddedFont>
    <p:embeddedFont>
      <p:font typeface="Georgia" panose="02040502050405020303" pitchFamily="18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42" clrIdx="1">
    <p:extLst/>
  </p:cmAuthor>
  <p:cmAuthor id="2" name="Nino Gogatishvili" initials="NG" lastIdx="3" clrIdx="2"/>
  <p:cmAuthor id="3" name="User" initials="U" lastIdx="2" clrIdx="3"/>
  <p:cmAuthor id="4" name="Zurab Meparidze" initials="ZM" lastIdx="1" clrIdx="4">
    <p:extLst>
      <p:ext uri="{19B8F6BF-5375-455C-9EA6-DF929625EA0E}">
        <p15:presenceInfo xmlns:p15="http://schemas.microsoft.com/office/powerpoint/2012/main" userId="Zurab Meparidze" providerId="None"/>
      </p:ext>
    </p:extLst>
  </p:cmAuthor>
  <p:cmAuthor id="5" name="Mariam Darakhvelidze" initials="MD" lastIdx="46" clrIdx="5">
    <p:extLst>
      <p:ext uri="{19B8F6BF-5375-455C-9EA6-DF929625EA0E}">
        <p15:presenceInfo xmlns:p15="http://schemas.microsoft.com/office/powerpoint/2012/main" userId="S-1-5-21-814208047-3971608839-2166339660-6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21C"/>
    <a:srgbClr val="EBC8C7"/>
    <a:srgbClr val="14443B"/>
    <a:srgbClr val="03AA90"/>
    <a:srgbClr val="19574B"/>
    <a:srgbClr val="123E36"/>
    <a:srgbClr val="31A992"/>
    <a:srgbClr val="C0D6D4"/>
    <a:srgbClr val="D8F4EF"/>
    <a:srgbClr val="A4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201" autoAdjust="0"/>
    <p:restoredTop sz="94532" autoAdjust="0"/>
  </p:normalViewPr>
  <p:slideViewPr>
    <p:cSldViewPr snapToGrid="0">
      <p:cViewPr varScale="1">
        <p:scale>
          <a:sx n="87" d="100"/>
          <a:sy n="87" d="100"/>
        </p:scale>
        <p:origin x="1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chartUserShapes" Target="../drawings/drawing6.xm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9</c:v>
                </c:pt>
                <c:pt idx="8">
                  <c:v>11</c:v>
                </c:pt>
                <c:pt idx="9">
                  <c:v>11</c:v>
                </c:pt>
                <c:pt idx="10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40970240"/>
        <c:axId val="240971024"/>
      </c:barChart>
      <c:catAx>
        <c:axId val="240970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971024"/>
        <c:crosses val="autoZero"/>
        <c:auto val="1"/>
        <c:lblAlgn val="ctr"/>
        <c:lblOffset val="100"/>
        <c:noMultiLvlLbl val="0"/>
      </c:catAx>
      <c:valAx>
        <c:axId val="2409710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097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834349736251927E-2"/>
          <c:y val="0.22365748003916416"/>
          <c:w val="0.93233130052749613"/>
          <c:h val="0.6108168215846764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პირველადი საკეისრო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62-4D99-B842-437BE6154EA8}"/>
                </c:ex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54.5</c:v>
                </c:pt>
                <c:pt idx="1">
                  <c:v>10333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62-4D99-B842-437BE6154E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35.6</c:v>
                </c:pt>
                <c:pt idx="1">
                  <c:v>8338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2373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063152"/>
        <c:axId val="245063544"/>
        <c:axId val="0"/>
      </c:bar3DChart>
      <c:catAx>
        <c:axId val="24506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063544"/>
        <c:crosses val="autoZero"/>
        <c:auto val="1"/>
        <c:lblAlgn val="ctr"/>
        <c:lblOffset val="100"/>
        <c:noMultiLvlLbl val="0"/>
      </c:catAx>
      <c:valAx>
        <c:axId val="245063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506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1" i="0" u="none" strike="noStrike" cap="none" dirty="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9.7048152794664014E-2"/>
          <c:y val="4.4335432808080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400" b="1" i="0" u="none" strike="noStrike" kern="1200" cap="none" spc="0" baseline="0" dirty="0" smtClean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/>
              <a:latin typeface="Arial"/>
              <a:ea typeface="Arial"/>
              <a:cs typeface="Arial"/>
              <a:sym typeface="Arial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834349736251927E-2"/>
          <c:y val="0.22365748003916416"/>
          <c:w val="0.93233130052749613"/>
          <c:h val="0.6108168215846764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26</c:v>
                </c:pt>
                <c:pt idx="1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064328"/>
        <c:axId val="245064720"/>
        <c:axId val="0"/>
      </c:bar3DChart>
      <c:catAx>
        <c:axId val="245064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064720"/>
        <c:crosses val="autoZero"/>
        <c:auto val="1"/>
        <c:lblAlgn val="ctr"/>
        <c:lblOffset val="100"/>
        <c:noMultiLvlLbl val="0"/>
      </c:catAx>
      <c:valAx>
        <c:axId val="245064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5064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14443B"/>
              </a:solidFill>
              <a:ln w="19050">
                <a:solidFill>
                  <a:srgbClr val="19574B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DA-40FA-8168-E72226B7B22C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DA-40FA-8168-E72226B7B22C}"/>
              </c:ext>
            </c:extLst>
          </c:dPt>
          <c:dLbls>
            <c:dLbl>
              <c:idx val="0"/>
              <c:layout>
                <c:manualLayout>
                  <c:x val="0.11357050989248763"/>
                  <c:y val="-8.148118682802077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5DA-40FA-8168-E72226B7B22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247800086444745"/>
                  <c:y val="-0.12385140397859169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5DA-40FA-8168-E72226B7B2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11182</c:v>
                </c:pt>
                <c:pt idx="1">
                  <c:v>12257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5DA-40FA-8168-E72226B7B2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14443B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Lbl>
              <c:idx val="0"/>
              <c:layout>
                <c:manualLayout>
                  <c:x val="0.11357050989248763"/>
                  <c:y val="-8.148118682802077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32E-445A-A17C-6BAC626CA47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247800086444745"/>
                  <c:y val="-0.12385140397859169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32E-445A-A17C-6BAC626CA47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10041</c:v>
                </c:pt>
                <c:pt idx="1">
                  <c:v>11003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113109290333205E-2"/>
          <c:y val="0.81863134948257343"/>
          <c:w val="0.6958662934616916"/>
          <c:h val="0.16082579061703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123E36"/>
              </a:solidFill>
            </a:ln>
            <a:effectLst/>
            <a:sp3d>
              <a:contourClr>
                <a:srgbClr val="123E3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066288"/>
        <c:axId val="245066680"/>
        <c:axId val="0"/>
      </c:bar3DChart>
      <c:catAx>
        <c:axId val="24506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066680"/>
        <c:crosses val="autoZero"/>
        <c:auto val="1"/>
        <c:lblAlgn val="ctr"/>
        <c:lblOffset val="100"/>
        <c:noMultiLvlLbl val="0"/>
      </c:catAx>
      <c:valAx>
        <c:axId val="24506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06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6981048"/>
        <c:axId val="227037072"/>
      </c:barChart>
      <c:catAx>
        <c:axId val="22698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037072"/>
        <c:crosses val="autoZero"/>
        <c:auto val="1"/>
        <c:lblAlgn val="ctr"/>
        <c:lblOffset val="100"/>
        <c:noMultiLvlLbl val="0"/>
      </c:catAx>
      <c:valAx>
        <c:axId val="22703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98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  <c:pt idx="4">
                  <c:v>II- III დონე</c:v>
                </c:pt>
                <c:pt idx="5">
                  <c:v>II-III დონე &gt;= 2500 გრამზე</c:v>
                </c:pt>
                <c:pt idx="6">
                  <c:v>IIi დონე</c:v>
                </c:pt>
                <c:pt idx="7">
                  <c:v>IIi დონე &gt;= 2500 გრამზე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1160</c:v>
                </c:pt>
                <c:pt idx="5">
                  <c:v>689</c:v>
                </c:pt>
                <c:pt idx="6">
                  <c:v>1723</c:v>
                </c:pt>
                <c:pt idx="7">
                  <c:v>644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  <c:pt idx="4">
                  <c:v>II- III დონე</c:v>
                </c:pt>
                <c:pt idx="5">
                  <c:v>II-III დონე &gt;= 2500 გრამზე</c:v>
                </c:pt>
                <c:pt idx="6">
                  <c:v>IIi დონე</c:v>
                </c:pt>
                <c:pt idx="7">
                  <c:v>IIi დონე &gt;= 2500 გრამზე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127</c:v>
                </c:pt>
                <c:pt idx="1">
                  <c:v>80</c:v>
                </c:pt>
                <c:pt idx="2">
                  <c:v>1072</c:v>
                </c:pt>
                <c:pt idx="3">
                  <c:v>724</c:v>
                </c:pt>
                <c:pt idx="4">
                  <c:v>93</c:v>
                </c:pt>
                <c:pt idx="5">
                  <c:v>55</c:v>
                </c:pt>
                <c:pt idx="6">
                  <c:v>84</c:v>
                </c:pt>
                <c:pt idx="7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  <c:pt idx="4">
                  <c:v>II- III დონე</c:v>
                </c:pt>
                <c:pt idx="5">
                  <c:v>II-III დონე &gt;= 2500 გრამზე</c:v>
                </c:pt>
                <c:pt idx="6">
                  <c:v>IIi დონე</c:v>
                </c:pt>
                <c:pt idx="7">
                  <c:v>IIi დონე &gt;= 2500 გრამზე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20</c:v>
                </c:pt>
                <c:pt idx="1">
                  <c:v>19</c:v>
                </c:pt>
                <c:pt idx="2">
                  <c:v>849</c:v>
                </c:pt>
                <c:pt idx="3">
                  <c:v>708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37016744"/>
        <c:axId val="237036272"/>
        <c:axId val="0"/>
      </c:bar3DChart>
      <c:catAx>
        <c:axId val="23701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036272"/>
        <c:crosses val="autoZero"/>
        <c:auto val="1"/>
        <c:lblAlgn val="ctr"/>
        <c:lblOffset val="100"/>
        <c:noMultiLvlLbl val="0"/>
      </c:catAx>
      <c:valAx>
        <c:axId val="237036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70167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996263104334107E-2"/>
          <c:y val="0.94934117950550667"/>
          <c:w val="0.89200735989630997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000">
                  <a:schemeClr val="bg2">
                    <a:lumMod val="75000"/>
                  </a:schemeClr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91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29243228169345E-2"/>
                  <c:y val="-1.54223838779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B1E-45EC-BE30-8095EF80D6E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1072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gradFill>
              <a:gsLst>
                <a:gs pos="23000">
                  <a:srgbClr val="31A992"/>
                </a:gs>
                <a:gs pos="75000">
                  <a:schemeClr val="accent5">
                    <a:lumMod val="45000"/>
                    <a:lumOff val="55000"/>
                  </a:schemeClr>
                </a:gs>
                <a:gs pos="91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1.3543394582535402E-2"/>
                  <c:y val="-2.4675814204719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622167550986349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58F-4561-A164-4D789757111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1160</c:v>
                </c:pt>
                <c:pt idx="3">
                  <c:v>1723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4532224"/>
        <c:axId val="244532616"/>
        <c:axId val="0"/>
      </c:bar3DChart>
      <c:catAx>
        <c:axId val="24453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532616"/>
        <c:crosses val="autoZero"/>
        <c:auto val="1"/>
        <c:lblAlgn val="ctr"/>
        <c:lblOffset val="100"/>
        <c:noMultiLvlLbl val="0"/>
      </c:catAx>
      <c:valAx>
        <c:axId val="244532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53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  <a:gs pos="51000">
                  <a:schemeClr val="accent2">
                    <a:lumMod val="60000"/>
                    <a:lumOff val="40000"/>
                  </a:schemeClr>
                </a:gs>
                <a:gs pos="11000">
                  <a:srgbClr val="EBC8C7"/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67881249738444E-2"/>
                  <c:y val="2.9920023649445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209874442991869E-3"/>
                  <c:y val="-3.022825666027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016457404987331E-3"/>
                  <c:y val="-3.3251082326300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6419748885984797E-3"/>
                  <c:y val="-2.4182605328218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F93-40B1-B34F-6CC52C3280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147</c:v>
                </c:pt>
                <c:pt idx="2">
                  <c:v>1921</c:v>
                </c:pt>
                <c:pt idx="3">
                  <c:v>1253</c:v>
                </c:pt>
                <c:pt idx="4">
                  <c:v>1807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gradFill>
              <a:gsLst>
                <a:gs pos="23000">
                  <a:srgbClr val="31A992"/>
                </a:gs>
                <a:gs pos="75000">
                  <a:schemeClr val="accent5">
                    <a:lumMod val="45000"/>
                    <a:lumOff val="55000"/>
                  </a:schemeClr>
                </a:gs>
                <a:gs pos="91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3543394582535402E-2"/>
                  <c:y val="-2.4675814204719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F93-40B1-B34F-6CC52C32802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622167550986349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F93-40B1-B34F-6CC52C3280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1">
                  <c:v>36</c:v>
                </c:pt>
                <c:pt idx="2">
                  <c:v>1045</c:v>
                </c:pt>
                <c:pt idx="3">
                  <c:v>677</c:v>
                </c:pt>
                <c:pt idx="4">
                  <c:v>1129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gradFill>
              <a:gsLst>
                <a:gs pos="100000">
                  <a:srgbClr val="C1EDE5"/>
                </a:gs>
                <a:gs pos="9000">
                  <a:schemeClr val="bg2">
                    <a:lumMod val="40000"/>
                    <a:lumOff val="60000"/>
                  </a:schemeClr>
                </a:gs>
                <a:gs pos="21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39E-2"/>
                  <c:y val="-9.04332412045029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FC-40A8-925F-A67D6CFEB2B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6901998495067228E-3"/>
                  <c:y val="-2.46638961537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FC-40A8-925F-A67D6CFEB2B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277132982182353E-2"/>
                  <c:y val="-4.5216620602251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FC-40A8-925F-A67D6CFEB2B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1">
                  <c:v>26</c:v>
                </c:pt>
                <c:pt idx="2">
                  <c:v>755</c:v>
                </c:pt>
                <c:pt idx="3">
                  <c:v>527</c:v>
                </c:pt>
                <c:pt idx="4">
                  <c:v>1045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4533400"/>
        <c:axId val="244533792"/>
        <c:axId val="0"/>
      </c:bar3DChart>
      <c:catAx>
        <c:axId val="24453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533792"/>
        <c:crosses val="autoZero"/>
        <c:auto val="1"/>
        <c:lblAlgn val="ctr"/>
        <c:lblOffset val="100"/>
        <c:noMultiLvlLbl val="0"/>
      </c:catAx>
      <c:valAx>
        <c:axId val="244533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44533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24468991046074"/>
          <c:y val="1.66880205437601E-3"/>
          <c:w val="0.7579685094859655"/>
          <c:h val="0.78924275195762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19574B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108207044990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93025368524142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579076105572411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579076105571899E-3"/>
                  <c:y val="8.7388046966602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72101474096568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-2.252967405691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386050737048011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386050737048011E-3"/>
                  <c:y val="-1.00130980427601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58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B64-40F4-B5A7-A673BE5DEA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020245920859676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20245920859676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78E-3"/>
                  <c:y val="-2.64398584822188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64-40F4-B5A7-A673BE5DEA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386050737048275E-3"/>
                  <c:y val="2.1847011741650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579076105572159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818-451C-98B3-DF23F4181E9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818-451C-98B3-DF23F4181E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4768232"/>
        <c:axId val="244768624"/>
        <c:axId val="0"/>
      </c:bar3DChart>
      <c:catAx>
        <c:axId val="24476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68624"/>
        <c:crosses val="autoZero"/>
        <c:auto val="1"/>
        <c:lblAlgn val="ctr"/>
        <c:lblOffset val="100"/>
        <c:noMultiLvlLbl val="0"/>
      </c:catAx>
      <c:valAx>
        <c:axId val="24476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68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3030561830351"/>
          <c:y val="2.4822446981838105E-2"/>
          <c:w val="0.44414815417469961"/>
          <c:h val="0.291648002344717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79E-2"/>
          <c:y val="4.716720855015747E-2"/>
          <c:w val="0.96944444444444455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7222222222222224E-3"/>
                  <c:y val="3.535353254167401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909-437B-BB40-6CB04E53F21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913276465441824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913276465441824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913276465441824E-2"/>
                  <c:y val="4.3798122225146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913276465441824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691054243219606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41327646544183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746609798775255E-2"/>
                  <c:y val="-3.0321776925101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7624671916010509E-2"/>
                  <c:y val="-4.479570947302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51183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708360"/>
        <c:axId val="243708752"/>
      </c:lineChart>
      <c:catAx>
        <c:axId val="24370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708752"/>
        <c:crosses val="autoZero"/>
        <c:auto val="1"/>
        <c:lblAlgn val="ctr"/>
        <c:lblOffset val="100"/>
        <c:noMultiLvlLbl val="0"/>
      </c:catAx>
      <c:valAx>
        <c:axId val="243708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3708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24468991046074"/>
          <c:y val="1.66880205437601E-3"/>
          <c:w val="0.7579685094859655"/>
          <c:h val="0.78924275195762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14443B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108207044990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93025368524142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579076105572411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579076105571899E-3"/>
                  <c:y val="8.7388046966602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72101474096568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386050737048011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386050737048011E-3"/>
                  <c:y val="-1.00130980427601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676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20245920859676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275E-3"/>
                  <c:y val="2.1847011741650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579076105572159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4769408"/>
        <c:axId val="244769800"/>
        <c:axId val="0"/>
      </c:bar3DChart>
      <c:catAx>
        <c:axId val="24476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69800"/>
        <c:crosses val="autoZero"/>
        <c:auto val="1"/>
        <c:lblAlgn val="ctr"/>
        <c:lblOffset val="100"/>
        <c:noMultiLvlLbl val="0"/>
      </c:catAx>
      <c:valAx>
        <c:axId val="24476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6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463227156465368"/>
          <c:y val="7.5019858502599476E-3"/>
          <c:w val="0.1839956987310207"/>
          <c:h val="0.55010839540604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8230301352512E-2"/>
          <c:y val="1.9800802527226109E-2"/>
          <c:w val="0.91767646199403363"/>
          <c:h val="0.61659022717281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მშბიარობების რაოდენობა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>
              <a:glow rad="25400">
                <a:schemeClr val="accent1">
                  <a:alpha val="40000"/>
                </a:schemeClr>
              </a:glow>
              <a:outerShdw blurRad="50800" dist="50800" dir="5400000" algn="ctr" rotWithShape="0">
                <a:schemeClr val="bg2">
                  <a:lumMod val="75000"/>
                </a:schemeClr>
              </a:outerShdw>
              <a:softEdge rad="76200"/>
            </a:effectLst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1421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DB-48B5-AB0C-83FAAD4FB1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3717</c:v>
                </c:pt>
                <c:pt idx="1">
                  <c:v>2888</c:v>
                </c:pt>
                <c:pt idx="2">
                  <c:v>2686</c:v>
                </c:pt>
                <c:pt idx="3">
                  <c:v>821</c:v>
                </c:pt>
                <c:pt idx="4">
                  <c:v>1421</c:v>
                </c:pt>
                <c:pt idx="5">
                  <c:v>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DB-48B5-AB0C-83FAAD4FB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70000"/>
              </a:schemeClr>
            </a:solidFill>
            <a:ln>
              <a:noFill/>
            </a:ln>
            <a:effectLst>
              <a:glow rad="101600">
                <a:schemeClr val="accent1">
                  <a:alpha val="40000"/>
                </a:schemeClr>
              </a:glow>
              <a:outerShdw blurRad="50800" dist="38100" dir="16200000" rotWithShape="0">
                <a:schemeClr val="bg2">
                  <a:alpha val="40000"/>
                </a:schemeClr>
              </a:outerShdw>
              <a:softEdge rad="12700"/>
            </a:effectLst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284</c:v>
                </c:pt>
                <c:pt idx="1">
                  <c:v>242</c:v>
                </c:pt>
                <c:pt idx="2">
                  <c:v>292</c:v>
                </c:pt>
                <c:pt idx="3">
                  <c:v>104</c:v>
                </c:pt>
                <c:pt idx="4">
                  <c:v>104</c:v>
                </c:pt>
                <c:pt idx="5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DB-48B5-AB0C-83FAAD4FB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123E36"/>
            </a:solidFill>
            <a:ln>
              <a:solidFill>
                <a:srgbClr val="14443B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4394</c:v>
                </c:pt>
                <c:pt idx="1">
                  <c:v>2717</c:v>
                </c:pt>
                <c:pt idx="2">
                  <c:v>3008</c:v>
                </c:pt>
                <c:pt idx="3">
                  <c:v>644</c:v>
                </c:pt>
                <c:pt idx="4">
                  <c:v>1380</c:v>
                </c:pt>
                <c:pt idx="5">
                  <c:v>470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72-42E3-B014-57E6553B28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3AA9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2.5718139436152015E-2"/>
                  <c:y val="-1.7771745024436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A09-47FA-8EAC-A0D0774039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09-47FA-8EAC-A0D077403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44770584"/>
        <c:axId val="244770976"/>
      </c:barChart>
      <c:catAx>
        <c:axId val="24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70976"/>
        <c:crosses val="autoZero"/>
        <c:auto val="1"/>
        <c:lblAlgn val="ctr"/>
        <c:lblOffset val="100"/>
        <c:noMultiLvlLbl val="0"/>
      </c:catAx>
      <c:valAx>
        <c:axId val="24477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065424850202876E-2"/>
          <c:y val="0.87717578518111672"/>
          <c:w val="0.91056150715206075"/>
          <c:h val="0.10505246979444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მშობიარობა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1389</c:v>
                </c:pt>
                <c:pt idx="1">
                  <c:v>1936</c:v>
                </c:pt>
                <c:pt idx="2">
                  <c:v>687</c:v>
                </c:pt>
                <c:pt idx="3">
                  <c:v>222</c:v>
                </c:pt>
                <c:pt idx="4">
                  <c:v>1136</c:v>
                </c:pt>
                <c:pt idx="5">
                  <c:v>741</c:v>
                </c:pt>
                <c:pt idx="6">
                  <c:v>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FD-4832-B8B1-78305A26B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რეფერალით მიღებული პაციენტები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768</c:v>
                </c:pt>
                <c:pt idx="1">
                  <c:v>214</c:v>
                </c:pt>
                <c:pt idx="2">
                  <c:v>83</c:v>
                </c:pt>
                <c:pt idx="3">
                  <c:v>76</c:v>
                </c:pt>
                <c:pt idx="4">
                  <c:v>305</c:v>
                </c:pt>
                <c:pt idx="5">
                  <c:v>152</c:v>
                </c:pt>
                <c:pt idx="6">
                  <c:v>137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FD-4832-B8B1-78305A26BA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14443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1593</c:v>
                </c:pt>
                <c:pt idx="1">
                  <c:v>2090</c:v>
                </c:pt>
                <c:pt idx="2">
                  <c:v>751</c:v>
                </c:pt>
                <c:pt idx="3">
                  <c:v>370</c:v>
                </c:pt>
                <c:pt idx="4">
                  <c:v>1231</c:v>
                </c:pt>
                <c:pt idx="5">
                  <c:v>1037</c:v>
                </c:pt>
                <c:pt idx="6">
                  <c:v>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F1-4440-A4C5-753F3BD2D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რეფერალით მიღებული პაციენტები2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6"/>
              <c:layout>
                <c:manualLayout>
                  <c:x val="7.9119404762913424E-3"/>
                  <c:y val="1.424511011357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48-404E-B69E-75DE52F7278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699</c:v>
                </c:pt>
                <c:pt idx="1">
                  <c:v>278</c:v>
                </c:pt>
                <c:pt idx="2">
                  <c:v>86</c:v>
                </c:pt>
                <c:pt idx="3">
                  <c:v>163</c:v>
                </c:pt>
                <c:pt idx="4">
                  <c:v>328</c:v>
                </c:pt>
                <c:pt idx="5">
                  <c:v>191</c:v>
                </c:pt>
                <c:pt idx="6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F1-4440-A4C5-753F3BD2D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2"/>
        <c:axId val="306089872"/>
        <c:axId val="306090264"/>
      </c:barChart>
      <c:catAx>
        <c:axId val="30608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90264"/>
        <c:crosses val="autoZero"/>
        <c:auto val="1"/>
        <c:lblAlgn val="ctr"/>
        <c:lblOffset val="100"/>
        <c:noMultiLvlLbl val="0"/>
      </c:catAx>
      <c:valAx>
        <c:axId val="30609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8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ნაყოფის და ახალშობილის ABO იზოიმუნიზაცია</c:v>
                </c:pt>
                <c:pt idx="5">
                  <c:v>ნაყოფის და ახალშობილის Rh იზოიმუნიზაცია</c:v>
                </c:pt>
                <c:pt idx="6">
                  <c:v>ახალშობილის რესპირაციული მდგომარეობანი, დაუზუსტებელი</c:v>
                </c:pt>
                <c:pt idx="7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8">
                  <c:v>ახალშობილთა ბაქტერიული სეფსისი, დაუზუსტებელი</c:v>
                </c:pt>
                <c:pt idx="9">
                  <c:v>ახალშობილთა სიყვითლე, დაუზუსტებელი</c:v>
                </c:pt>
                <c:pt idx="10">
                  <c:v>ახალშობილთა კრუნჩხვები</c:v>
                </c:pt>
                <c:pt idx="11">
                  <c:v>მძიმე ასფიქსია დაბადებისას</c:v>
                </c:pt>
                <c:pt idx="12">
                  <c:v>ახალშობილთა ცერებრული იშემია</c:v>
                </c:pt>
                <c:pt idx="13">
                  <c:v>ახალშობილის სუსტი წოვა</c:v>
                </c:pt>
                <c:pt idx="14">
                  <c:v>ახალშობილთა სხვა რესპირაციული დისტრესი, </c:v>
                </c:pt>
                <c:pt idx="15">
                  <c:v>ახალშობილის სუნთქვითი უკმარისობა</c:v>
                </c:pt>
                <c:pt idx="16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7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8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9">
                  <c:v>სხვა მცირე წონის ნაყოფი დაბადებისას</c:v>
                </c:pt>
                <c:pt idx="20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73</c:v>
                </c:pt>
                <c:pt idx="5">
                  <c:v>32</c:v>
                </c:pt>
                <c:pt idx="6">
                  <c:v>30</c:v>
                </c:pt>
                <c:pt idx="7">
                  <c:v>21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19</c:v>
                </c:pt>
                <c:pt idx="12">
                  <c:v>19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13</c:v>
                </c:pt>
                <c:pt idx="19">
                  <c:v>12</c:v>
                </c:pt>
                <c:pt idx="2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6866360"/>
        <c:axId val="306866752"/>
        <c:axId val="0"/>
      </c:bar3DChart>
      <c:catAx>
        <c:axId val="306866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866752"/>
        <c:crosses val="autoZero"/>
        <c:auto val="1"/>
        <c:lblAlgn val="ctr"/>
        <c:lblOffset val="100"/>
        <c:noMultiLvlLbl val="0"/>
      </c:catAx>
      <c:valAx>
        <c:axId val="3068667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866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4000">
                  <a:srgbClr val="03AA90"/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65000">
                  <a:schemeClr val="accent5">
                    <a:lumMod val="45000"/>
                    <a:lumOff val="55000"/>
                  </a:schemeClr>
                </a:gs>
                <a:gs pos="79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29243228169345E-2"/>
                  <c:y val="-1.54223838779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16457404987331E-3"/>
                  <c:y val="-1.133989067720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28A-4D57-9993-9DF26F1B952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22633184797973E-2"/>
                  <c:y val="-1.1339890677203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8A-4D57-9993-9DF26F1B952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42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6947512"/>
        <c:axId val="306947904"/>
        <c:axId val="0"/>
      </c:bar3DChart>
      <c:catAx>
        <c:axId val="30694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47904"/>
        <c:crosses val="autoZero"/>
        <c:auto val="1"/>
        <c:lblAlgn val="ctr"/>
        <c:lblOffset val="100"/>
        <c:noMultiLvlLbl val="0"/>
      </c:catAx>
      <c:valAx>
        <c:axId val="306947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94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მშობიარობის შემდგომი მოგვიანებითი და მეორადი სისხლდენა</c:v>
                </c:pt>
                <c:pt idx="1">
                  <c:v>ანემია, რომელიც ართულებს ორსულობას, მშობიარობას და ლოგინობის ხანას</c:v>
                </c:pt>
                <c:pt idx="2">
                  <c:v>მელოგინეთა სეფსისი</c:v>
                </c:pt>
                <c:pt idx="3">
                  <c:v>მშობიარობის შემდგომი, უცნობი წარმოშობის ჰიპერთერმია</c:v>
                </c:pt>
                <c:pt idx="4">
                  <c:v>მძიმე პრეეკლამპსია</c:v>
                </c:pt>
                <c:pt idx="5">
                  <c:v>ერთნაყოფიანი სპონტანური მშობიარობა, დაუზუსტებელი</c:v>
                </c:pt>
                <c:pt idx="6">
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</c:pt>
                <c:pt idx="7">
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</c:pt>
                <c:pt idx="8">
                  <c:v>სხვა სისხლდენები განვითარებული მშობიარობისთანავე</c:v>
                </c:pt>
                <c:pt idx="9">
                  <c:v>სამეანო ემბოლია სისხლის კოლტებით</c:v>
                </c:pt>
                <c:pt idx="10">
                  <c:v>სხვა სამეანო ემბოლია</c:v>
                </c:pt>
                <c:pt idx="11">
                  <c:v>ლოგინობის ხანის სხვა დაზუსტებული ინფექციები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6948688"/>
        <c:axId val="306949080"/>
        <c:axId val="0"/>
      </c:bar3DChart>
      <c:catAx>
        <c:axId val="306948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49080"/>
        <c:crosses val="autoZero"/>
        <c:auto val="1"/>
        <c:lblAlgn val="ctr"/>
        <c:lblOffset val="100"/>
        <c:noMultiLvlLbl val="0"/>
      </c:catAx>
      <c:valAx>
        <c:axId val="3069490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94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11111111111115E-2"/>
          <c:y val="1.1813751721069502E-2"/>
          <c:w val="0.96944444444444455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3E-2"/>
                  <c:y val="1.597033198358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357720909886264E-2"/>
                  <c:y val="-5.170022654098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913276465441824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913276465441824E-2"/>
                  <c:y val="4.3798122225146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913276465441824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691054243219606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41327646544183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746609798775255E-2"/>
                  <c:y val="-3.0321776925101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069116360454952E-2"/>
                  <c:y val="-4.4795709473020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1E-2"/>
                  <c:y val="6.8131073456026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691054243219649E-2"/>
                  <c:y val="2.1801943505928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135498687664047E-2"/>
                  <c:y val="1.6351457629446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357720909886262E-2"/>
                  <c:y val="2.452718644416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3357720909886363E-2"/>
                  <c:y val="-2.7252429382410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857720909886365E-2"/>
                  <c:y val="-4.9054372888339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CAB-4F0F-8E64-E778D6732B2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9.1</c:v>
                </c:pt>
                <c:pt idx="1">
                  <c:v>9.7000000000000011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6949864"/>
        <c:axId val="306950256"/>
      </c:lineChart>
      <c:catAx>
        <c:axId val="306949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50256"/>
        <c:crosses val="autoZero"/>
        <c:auto val="1"/>
        <c:lblAlgn val="ctr"/>
        <c:lblOffset val="100"/>
        <c:noMultiLvlLbl val="0"/>
      </c:catAx>
      <c:valAx>
        <c:axId val="306950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949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31244531933508"/>
          <c:y val="0.93879748118884965"/>
          <c:w val="0.76870833333333355"/>
          <c:h val="6.1202433847800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General">
                  <c:v>212</c:v>
                </c:pt>
                <c:pt idx="1">
                  <c:v>0.44</c:v>
                </c:pt>
                <c:pt idx="2">
                  <c:v>0.48000000000000004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General">
                  <c:v>59</c:v>
                </c:pt>
                <c:pt idx="1">
                  <c:v>0.14400000000000002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4B8-43A2-97EE-59E0601DB2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 formatCode="General">
                  <c:v>147</c:v>
                </c:pt>
                <c:pt idx="1">
                  <c:v>0.25</c:v>
                </c:pt>
                <c:pt idx="2">
                  <c:v>0.24000000000000002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6951040"/>
        <c:axId val="306951432"/>
      </c:barChart>
      <c:catAx>
        <c:axId val="306951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6951432"/>
        <c:crosses val="autoZero"/>
        <c:auto val="1"/>
        <c:lblAlgn val="ctr"/>
        <c:lblOffset val="100"/>
        <c:noMultiLvlLbl val="0"/>
      </c:catAx>
      <c:valAx>
        <c:axId val="306951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6951040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სიკვდილის  </a:t>
            </a:r>
            <a:r>
              <a:rPr lang="en-US" dirty="0"/>
              <a:t>366 </a:t>
            </a:r>
            <a:r>
              <a:rPr lang="ka-GE" dirty="0"/>
              <a:t>შემთხვევა</a:t>
            </a:r>
          </a:p>
        </c:rich>
      </c:tx>
      <c:layout>
        <c:manualLayout>
          <c:xMode val="edge"/>
          <c:yMode val="edge"/>
          <c:x val="9.363274911962465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128</c:v>
                </c:pt>
                <c:pt idx="1">
                  <c:v>92</c:v>
                </c:pt>
                <c:pt idx="2">
                  <c:v>53</c:v>
                </c:pt>
                <c:pt idx="3">
                  <c:v>89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ინტრანატალური </a:t>
            </a:r>
            <a:r>
              <a:rPr lang="ka-GE"/>
              <a:t>სიკვდილის  </a:t>
            </a:r>
            <a:r>
              <a:rPr lang="en-US" dirty="0"/>
              <a:t>64 </a:t>
            </a:r>
            <a:r>
              <a:rPr lang="ka-GE" dirty="0"/>
              <a:t>შემთხვევა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495207045243E-2"/>
          <c:y val="0.23423632242397457"/>
          <c:w val="0.88897626238431804"/>
          <c:h val="0.6601989689622125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rAngAx val="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 prstMaterial="legacyWireframe"/>
      </c:spPr>
    </c:sideWall>
    <c:backWall>
      <c:thickness val="0"/>
      <c:spPr>
        <a:scene3d>
          <a:camera prst="orthographicFront"/>
          <a:lightRig rig="threePt" dir="t"/>
        </a:scene3d>
        <a:sp3d prstMaterial="legacyWireframe"/>
      </c:spPr>
    </c:backWall>
    <c:plotArea>
      <c:layout>
        <c:manualLayout>
          <c:layoutTarget val="inner"/>
          <c:xMode val="edge"/>
          <c:yMode val="edge"/>
          <c:x val="6.6978288898098259E-2"/>
          <c:y val="0.10329400789187068"/>
          <c:w val="0.56964540569643274"/>
          <c:h val="0.863122685082851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gradFill>
              <a:gsLst>
                <a:gs pos="17000">
                  <a:srgbClr val="03D4A8"/>
                </a:gs>
                <a:gs pos="48000">
                  <a:srgbClr val="21D6E0"/>
                </a:gs>
                <a:gs pos="86000">
                  <a:srgbClr val="0087E6">
                    <a:lumMod val="72000"/>
                    <a:lumOff val="28000"/>
                    <a:alpha val="72000"/>
                  </a:srgbClr>
                </a:gs>
                <a:gs pos="100000">
                  <a:srgbClr val="005CBF"/>
                </a:gs>
              </a:gsLst>
              <a:lin ang="5400000" scaled="0"/>
            </a:gradFill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619883040935407E-3"/>
                  <c:y val="1.1337868480725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71929824561403E-3"/>
                  <c:y val="8.5034013605442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7.936507936507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1A-40ED-A2FE-2F1CCC405D8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1.3157894736842106E-2"/>
                  <c:y val="1.4172335600907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005847953216373E-2"/>
                  <c:y val="2.551020408163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0233918128654967E-2"/>
                  <c:y val="1.700680272108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34 0/7 - 36 7/7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1169590643274851E-2"/>
                  <c:y val="8.5034013605442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33803011465675E-2"/>
                  <c:y val="3.6848072562358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2342</c:v>
                </c:pt>
                <c:pt idx="1">
                  <c:v>2713</c:v>
                </c:pt>
                <c:pt idx="2">
                  <c:v>2707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086-48C8-8DAF-719C83FD87E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39181286549703E-2"/>
                  <c:y val="2.83446712018143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3.8011695906432746E-2"/>
                  <c:y val="7.3696145124716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853801169590642E-2"/>
                  <c:y val="4.2517006802721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3.401360544217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3F-481F-A0FC-3AE6A2B172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3.4013605442176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6061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box"/>
        <c:axId val="243709536"/>
        <c:axId val="243709928"/>
        <c:axId val="243516512"/>
      </c:bar3DChart>
      <c:catAx>
        <c:axId val="24370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 b="1" u="none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243709928"/>
        <c:crosses val="autoZero"/>
        <c:auto val="1"/>
        <c:lblAlgn val="ctr"/>
        <c:lblOffset val="100"/>
        <c:noMultiLvlLbl val="0"/>
      </c:catAx>
      <c:valAx>
        <c:axId val="243709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  <a:ln cmpd="dbl"/>
        </c:spPr>
        <c:txPr>
          <a:bodyPr/>
          <a:lstStyle/>
          <a:p>
            <a:pPr>
              <a:defRPr sz="1200" b="0" i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243709536"/>
        <c:crosses val="autoZero"/>
        <c:crossBetween val="between"/>
      </c:valAx>
      <c:serAx>
        <c:axId val="243516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i="0" spc="0">
                <a:solidFill>
                  <a:schemeClr val="bg2">
                    <a:lumMod val="75000"/>
                  </a:schemeClr>
                </a:solidFill>
                <a:effectLst/>
              </a:defRPr>
            </a:pPr>
            <a:endParaRPr lang="en-US"/>
          </a:p>
        </c:txPr>
        <c:crossAx val="243709928"/>
        <c:crosses val="autoZero"/>
      </c:serAx>
    </c:plotArea>
    <c:legend>
      <c:legendPos val="tr"/>
      <c:overlay val="0"/>
      <c:txPr>
        <a:bodyPr/>
        <a:lstStyle/>
        <a:p>
          <a:pPr>
            <a:defRPr sz="1200" b="1">
              <a:solidFill>
                <a:schemeClr val="bg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>
              <a:gsLst>
                <a:gs pos="0">
                  <a:srgbClr val="C1EDE5"/>
                </a:gs>
                <a:gs pos="14000">
                  <a:srgbClr val="A4E4D8"/>
                </a:gs>
                <a:gs pos="65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მკვდრადშობადობა &gt;=2500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4780015037111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C63-4A37-B27A-1E1B0096E5B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3.0286685045358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C63-4A37-B27A-1E1B0096E5B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5042071900837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63-4A37-B27A-1E1B0096E5B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38</c:v>
                </c:pt>
                <c:pt idx="3">
                  <c:v>18</c:v>
                </c:pt>
                <c:pt idx="4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6953000"/>
        <c:axId val="306953784"/>
        <c:axId val="0"/>
      </c:bar3DChart>
      <c:catAx>
        <c:axId val="30695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53784"/>
        <c:crosses val="autoZero"/>
        <c:auto val="1"/>
        <c:lblAlgn val="ctr"/>
        <c:lblOffset val="100"/>
        <c:noMultiLvlLbl val="0"/>
      </c:catAx>
      <c:valAx>
        <c:axId val="30695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53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>
              <a:gsLst>
                <a:gs pos="0">
                  <a:srgbClr val="C1EDE5"/>
                </a:gs>
                <a:gs pos="14000">
                  <a:srgbClr val="A4E4D8"/>
                </a:gs>
                <a:gs pos="65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მკვდართშობილი - საკეისრო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6954568"/>
        <c:axId val="306954960"/>
        <c:axId val="0"/>
      </c:bar3DChart>
      <c:catAx>
        <c:axId val="30695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54960"/>
        <c:crosses val="autoZero"/>
        <c:auto val="1"/>
        <c:lblAlgn val="ctr"/>
        <c:lblOffset val="100"/>
        <c:noMultiLvlLbl val="0"/>
      </c:catAx>
      <c:valAx>
        <c:axId val="30695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954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მკვდართშობილი - საკეისრო</c:v>
                </c:pt>
              </c:strCache>
            </c:strRef>
          </c:tx>
          <c:spPr>
            <a:gradFill>
              <a:gsLst>
                <a:gs pos="0">
                  <a:srgbClr val="C1EDE5"/>
                </a:gs>
                <a:gs pos="14000">
                  <a:srgbClr val="A4E4D8"/>
                </a:gs>
                <a:gs pos="65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25-47DE-BE9F-CB7EDAC8B7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მკვდართშობილი - საკეისრო 39 კვირამდე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24</c:v>
                </c:pt>
                <c:pt idx="3">
                  <c:v>12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25-47DE-BE9F-CB7EDAC8B7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8055248"/>
        <c:axId val="308055640"/>
        <c:axId val="0"/>
      </c:bar3DChart>
      <c:catAx>
        <c:axId val="3080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5640"/>
        <c:crosses val="autoZero"/>
        <c:auto val="1"/>
        <c:lblAlgn val="ctr"/>
        <c:lblOffset val="100"/>
        <c:noMultiLvlLbl val="0"/>
      </c:catAx>
      <c:valAx>
        <c:axId val="308055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Sheet1!$A$2:$A$26</c:f>
              <c:strCache>
                <c:ptCount val="25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სომხეთი</c:v>
                </c:pt>
                <c:pt idx="23">
                  <c:v>ყირგიზეთი</c:v>
                </c:pt>
                <c:pt idx="24">
                  <c:v>აზერბაიჯანი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7.4</c:v>
                </c:pt>
                <c:pt idx="23">
                  <c:v>11.6</c:v>
                </c:pt>
                <c:pt idx="24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8056424"/>
        <c:axId val="308056816"/>
      </c:barChart>
      <c:catAx>
        <c:axId val="308056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6816"/>
        <c:crosses val="autoZero"/>
        <c:auto val="1"/>
        <c:lblAlgn val="ctr"/>
        <c:lblOffset val="100"/>
        <c:noMultiLvlLbl val="0"/>
      </c:catAx>
      <c:valAx>
        <c:axId val="308056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6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pattFill prst="wdUp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Pt>
            <c:idx val="20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20000">
                    <a:schemeClr val="accent2">
                      <a:lumMod val="20000"/>
                      <a:lumOff val="80000"/>
                    </a:schemeClr>
                  </a:gs>
                  <a:gs pos="57800">
                    <a:srgbClr val="EBC8C7"/>
                  </a:gs>
                  <a:gs pos="32000">
                    <a:srgbClr val="EBC8C7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2020</c:v>
                </c:pt>
                <c:pt idx="20">
                  <c:v>2030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9.6999999999999993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5.9</c:v>
                </c:pt>
                <c:pt idx="2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8057992"/>
        <c:axId val="308058384"/>
      </c:barChart>
      <c:catAx>
        <c:axId val="308057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8384"/>
        <c:crosses val="autoZero"/>
        <c:auto val="1"/>
        <c:lblAlgn val="ctr"/>
        <c:lblOffset val="100"/>
        <c:noMultiLvlLbl val="0"/>
      </c:catAx>
      <c:valAx>
        <c:axId val="308058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7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5.6999999999999984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8059168"/>
        <c:axId val="308059560"/>
      </c:lineChart>
      <c:catAx>
        <c:axId val="30805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9560"/>
        <c:crosses val="autoZero"/>
        <c:auto val="1"/>
        <c:lblAlgn val="ctr"/>
        <c:lblOffset val="100"/>
        <c:noMultiLvlLbl val="0"/>
      </c:catAx>
      <c:valAx>
        <c:axId val="30805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5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086"/>
          <c:y val="0"/>
          <c:w val="0.86248909158671749"/>
          <c:h val="0.8131399668279575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594E-4"/>
                  <c:y val="-4.1322643203799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0.42000000000000004</c:v>
                </c:pt>
                <c:pt idx="1">
                  <c:v>0.47000000000000003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8.0000000000000016E-2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07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774-4522-9330-AD7CA7075F5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8.0000000000000016E-2</c:v>
                </c:pt>
                <c:pt idx="1">
                  <c:v>4.0000000000000008E-2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0.17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8060344"/>
        <c:axId val="308060736"/>
        <c:axId val="0"/>
      </c:bar3DChart>
      <c:catAx>
        <c:axId val="308060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0736"/>
        <c:crosses val="autoZero"/>
        <c:auto val="1"/>
        <c:lblAlgn val="ctr"/>
        <c:lblOffset val="100"/>
        <c:noMultiLvlLbl val="0"/>
      </c:catAx>
      <c:valAx>
        <c:axId val="30806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086"/>
          <c:y val="0"/>
          <c:w val="0.86248909158671749"/>
          <c:h val="0.8131399668279575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21E-3"/>
                  <c:y val="-1.136427484993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0.33000000000000007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07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A3-4E10-8359-CDB6FDFC385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</c:v>
                </c:pt>
                <c:pt idx="1">
                  <c:v>9.0000000000000011E-2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0.23</c:v>
                </c:pt>
                <c:pt idx="1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8061912"/>
        <c:axId val="308062304"/>
        <c:axId val="0"/>
      </c:bar3DChart>
      <c:catAx>
        <c:axId val="308061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2304"/>
        <c:crosses val="autoZero"/>
        <c:auto val="1"/>
        <c:lblAlgn val="ctr"/>
        <c:lblOffset val="100"/>
        <c:noMultiLvlLbl val="0"/>
      </c:catAx>
      <c:valAx>
        <c:axId val="3080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06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82642037348342E-17"/>
                  <c:y val="0.15380742071895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2642037348342E-17"/>
                  <c:y val="0.23662680110609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14197608066365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78-4980-9A19-DF8944A7A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9629626583714212E-3"/>
                  <c:y val="0.1301447406083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03703322964277E-3"/>
                  <c:y val="9.7608555456262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40740664592983E-3"/>
                  <c:y val="0.1419760806636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E78-4980-9A19-DF8944A7A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119032"/>
        <c:axId val="308119424"/>
        <c:axId val="0"/>
      </c:bar3DChart>
      <c:catAx>
        <c:axId val="30811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19424"/>
        <c:crosses val="autoZero"/>
        <c:auto val="1"/>
        <c:lblAlgn val="ctr"/>
        <c:lblOffset val="100"/>
        <c:noMultiLvlLbl val="0"/>
      </c:catAx>
      <c:valAx>
        <c:axId val="30811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1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341E-2"/>
                  <c:y val="-2.02310255510245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934357694537818E-3"/>
                  <c:y val="-4.43923011141772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117012083615801E-2"/>
                  <c:y val="-5.22606487968350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0A0-4A4D-B810-675023152A3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42E-2"/>
          <c:y val="4.8127893515907731E-2"/>
          <c:w val="0.91133196979221731"/>
          <c:h val="0.88977936419569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Pt>
            <c:idx val="18"/>
            <c:invertIfNegative val="0"/>
            <c:bubble3D val="0"/>
            <c:spPr>
              <a:pattFill prst="diagBrick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7BF-4D07-A47D-F4E9FFE3DADB}"/>
              </c:ext>
            </c:extLst>
          </c:dPt>
          <c:dLbls>
            <c:dLbl>
              <c:idx val="17"/>
              <c:layout>
                <c:manualLayout>
                  <c:x val="0.1490176205421598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22B-42B8-B48C-4617EDB47927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0.1054369956666225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7BF-4D07-A47D-F4E9FFE3DA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2020</c:v>
                </c:pt>
                <c:pt idx="18">
                  <c:v>2030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19.899999999999999</c:v>
                </c:pt>
                <c:pt idx="18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2020</c:v>
                </c:pt>
                <c:pt idx="18">
                  <c:v>2030</c:v>
                </c:pt>
              </c:numCache>
            </c:numRef>
          </c:cat>
          <c:val>
            <c:numRef>
              <c:f>Sheet1!$C$2:$C$20</c:f>
              <c:numCache>
                <c:formatCode>General</c:formatCode>
                <c:ptCount val="19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08120208"/>
        <c:axId val="308120600"/>
      </c:barChart>
      <c:catAx>
        <c:axId val="30812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20600"/>
        <c:crosses val="autoZero"/>
        <c:auto val="1"/>
        <c:lblAlgn val="ctr"/>
        <c:lblOffset val="100"/>
        <c:noMultiLvlLbl val="0"/>
      </c:catAx>
      <c:valAx>
        <c:axId val="308120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202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856"/>
          <c:y val="9.1672178125538576E-3"/>
          <c:w val="0.66133825173395433"/>
          <c:h val="4.923626067741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4"/>
          <c:y val="5.2246667695949774E-2"/>
          <c:w val="0.85841233081158963"/>
          <c:h val="0.62344089341773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FF-4968-9C8A-285CDAA4DC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272727272727278E-2"/>
                  <c:y val="-1.428571428571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FF-4968-9C8A-285CDAA4DC3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242424242424235E-2"/>
                  <c:y val="-2.8571428571428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FF-4968-9C8A-285CDAA4DC3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424242424242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FF-4968-9C8A-285CDAA4DC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FF-4968-9C8A-285CDAA4D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8121384"/>
        <c:axId val="308121776"/>
        <c:axId val="0"/>
      </c:bar3DChart>
      <c:catAx>
        <c:axId val="308121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8121776"/>
        <c:crosses val="autoZero"/>
        <c:auto val="1"/>
        <c:lblAlgn val="ctr"/>
        <c:lblOffset val="100"/>
        <c:noMultiLvlLbl val="0"/>
      </c:catAx>
      <c:valAx>
        <c:axId val="308121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81213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049045339920741E-2"/>
          <c:y val="0.77340538315063567"/>
          <c:w val="0.90145746487571399"/>
          <c:h val="0.21352272142452786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4"/>
          <c:y val="4.7300237618226743E-2"/>
          <c:w val="0.85841233081158963"/>
          <c:h val="0.55849974374504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2.4242424242424235E-2"/>
                  <c:y val="3.0120481927710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023-4B0D-BE3A-B926860AF4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23-4B0D-BE3A-B926860AF4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121212121212118E-2"/>
                  <c:y val="-1.4285646523100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023-4B0D-BE3A-B926860AF4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242424242424235E-2"/>
                  <c:y val="-2.8571428571428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023-4B0D-BE3A-B926860AF4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424242424242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023-4B0D-BE3A-B926860AF4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023-4B0D-BE3A-B926860AF4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8122560"/>
        <c:axId val="308122952"/>
        <c:axId val="0"/>
      </c:bar3DChart>
      <c:catAx>
        <c:axId val="308122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8122952"/>
        <c:crosses val="autoZero"/>
        <c:auto val="1"/>
        <c:lblAlgn val="ctr"/>
        <c:lblOffset val="100"/>
        <c:noMultiLvlLbl val="0"/>
      </c:catAx>
      <c:valAx>
        <c:axId val="308122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08122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6665122742010223E-2"/>
          <c:y val="0.72681079066300169"/>
          <c:w val="0.90144099634604491"/>
          <c:h val="0.16076317383403999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59"/>
          <c:y val="1.8120956672364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08E-2"/>
                  <c:y val="-3.02015944539409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063547554702583E-2"/>
                  <c:y val="-3.02015944539408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237870673202453"/>
                  <c:y val="-3.32217538993350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251611622619349E-3"/>
                  <c:y val="5.13427105716995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F3-42FC-BAB5-7C436F63388F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gradFill>
              <a:gsLst>
                <a:gs pos="0">
                  <a:srgbClr val="C1EDE5"/>
                </a:gs>
                <a:gs pos="14000">
                  <a:srgbClr val="A4E4D8"/>
                </a:gs>
                <a:gs pos="65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3711496"/>
        <c:axId val="243711888"/>
        <c:axId val="0"/>
      </c:bar3DChart>
      <c:catAx>
        <c:axId val="24371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711888"/>
        <c:crosses val="autoZero"/>
        <c:auto val="1"/>
        <c:lblAlgn val="ctr"/>
        <c:lblOffset val="100"/>
        <c:noMultiLvlLbl val="0"/>
      </c:catAx>
      <c:valAx>
        <c:axId val="24371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711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58"/>
          <c:y val="7.7622922488385863E-4"/>
          <c:w val="0.82979988892516832"/>
          <c:h val="0.92434201198612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33.299999999999997</c:v>
                </c:pt>
                <c:pt idx="22">
                  <c:v>33.299999999999997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44035888"/>
        <c:axId val="244036280"/>
      </c:barChart>
      <c:catAx>
        <c:axId val="244035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36280"/>
        <c:crosses val="autoZero"/>
        <c:auto val="1"/>
        <c:lblAlgn val="ctr"/>
        <c:lblOffset val="100"/>
        <c:noMultiLvlLbl val="0"/>
      </c:catAx>
      <c:valAx>
        <c:axId val="2440362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35888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6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sz="1600" b="1" i="0" u="none" strike="noStrike" cap="none" dirty="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მშობიარობისა და საკეისრო კვეთის ხვედრითი წილი</a:t>
            </a:r>
          </a:p>
        </c:rich>
      </c:tx>
      <c:layout>
        <c:manualLayout>
          <c:xMode val="edge"/>
          <c:yMode val="edge"/>
          <c:x val="0.241613101667740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600" b="1" i="0" u="none" strike="noStrike" kern="1200" cap="none" spc="0" baseline="0" dirty="0" smtClean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/>
              <a:latin typeface="Arial"/>
              <a:ea typeface="Arial"/>
              <a:cs typeface="Arial"/>
              <a:sym typeface="Arial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834349736251927E-2"/>
          <c:y val="0.22365748003916416"/>
          <c:w val="0.93233130052749613"/>
          <c:h val="0.6108168215846764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4037064"/>
        <c:axId val="244037456"/>
        <c:axId val="0"/>
      </c:bar3DChart>
      <c:catAx>
        <c:axId val="24403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37456"/>
        <c:crosses val="autoZero"/>
        <c:auto val="1"/>
        <c:lblAlgn val="ctr"/>
        <c:lblOffset val="100"/>
        <c:noMultiLvlLbl val="0"/>
      </c:catAx>
      <c:valAx>
        <c:axId val="2440374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4037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834349736251927E-2"/>
          <c:y val="0.22365748003916416"/>
          <c:w val="0.93233130052749613"/>
          <c:h val="0.6108168215846764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56</c:v>
                </c:pt>
                <c:pt idx="2">
                  <c:v>61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45</c:v>
                </c:pt>
                <c:pt idx="1">
                  <c:v>44</c:v>
                </c:pt>
                <c:pt idx="2">
                  <c:v>39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4038240"/>
        <c:axId val="244038632"/>
        <c:axId val="0"/>
      </c:bar3DChart>
      <c:catAx>
        <c:axId val="24403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38632"/>
        <c:crosses val="autoZero"/>
        <c:auto val="1"/>
        <c:lblAlgn val="ctr"/>
        <c:lblOffset val="100"/>
        <c:noMultiLvlLbl val="0"/>
      </c:catAx>
      <c:valAx>
        <c:axId val="244038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403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5T14:41:01.110" idx="24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5" dt="2019-05-03T11:22:08.124" idx="1">
    <p:pos x="106" y="106"/>
    <p:text>წყარო მიამატე და თარიღი, რომელი ტარიღის მდგომარეობითაა.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1:35:12.600" idx="2">
    <p:pos x="106" y="202"/>
    <p:text>გასასწორებელია რაოდენობები - 81 უნდა იყოსმე-5 სალიდის მიხედვით</p:text>
    <p:extLst>
      <p:ext uri="{C676402C-5697-4E1C-873F-D02D1690AC5C}">
        <p15:threadingInfo xmlns:p15="http://schemas.microsoft.com/office/powerpoint/2012/main" timeZoneBias="-240">
          <p15:parentCm authorId="5" idx="1"/>
        </p15:threadingInfo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18:30.018" idx="19">
    <p:pos x="3279" y="517"/>
    <p:text>ეს წაშალე. მომდევნო სალიდში გვერდზე გააკეთე ცალკე 2500 გრამზე მეტის რეფერალი. მარტივად აღქმადი რომ იყოს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22:21.915" idx="20">
    <p:pos x="3279" y="613"/>
    <p:text>ინტესნციური ( შიდა რეფერალი)</p:text>
    <p:extLst>
      <p:ext uri="{C676402C-5697-4E1C-873F-D02D1690AC5C}">
        <p15:threadingInfo xmlns:p15="http://schemas.microsoft.com/office/powerpoint/2012/main" timeZoneBias="-240">
          <p15:parentCm authorId="5" idx="19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 mod="1">
      <p:ext uri="{C676402C-5697-4E1C-873F-D02D1690AC5C}">
        <p15:threadingInfo xmlns:p15="http://schemas.microsoft.com/office/powerpoint/2012/main" timeZoneBias="-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35:07.457" idx="24">
    <p:pos x="5364" y="861"/>
    <p:text>მოშალე 2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38:29.846" idx="25">
    <p:pos x="5760" y="476"/>
    <p:text>იქნებ დაადო ზემოდან რომელია საკეისრო კვეთეების შემდგომი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2:55.535" idx="26">
    <p:pos x="5760" y="786"/>
    <p:text>ანასთან დადარდით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1:12.201" idx="29">
    <p:pos x="10" y="10"/>
    <p:text>ზედმეტია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1:35:24.608" idx="3">
    <p:pos x="5520" y="410"/>
    <p:text>მიამატე ბათუმის მე-12 დაწესებულება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2:20.890" idx="30">
    <p:pos x="2880" y="598"/>
    <p:text>მკვდართშობილი- გაასწორე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3:23:27.052" idx="31">
    <p:pos x="2880" y="694"/>
    <p:text>რამდენია დედის ჩვენებით?</p:text>
    <p:extLst>
      <p:ext uri="{C676402C-5697-4E1C-873F-D02D1690AC5C}">
        <p15:threadingInfo xmlns:p15="http://schemas.microsoft.com/office/powerpoint/2012/main" timeZoneBias="-240">
          <p15:parentCm authorId="5" idx="30"/>
        </p15:threadingInfo>
      </p:ext>
    </p:extLst>
  </p:cm>
  <p:cm authorId="5" dt="2019-05-03T13:26:23.031" idx="32">
    <p:pos x="2880" y="790"/>
    <p:text>საერთო რაოდენობები თავზე დააწერე, თორემ გაუგებარია ასე</p:text>
    <p:extLst>
      <p:ext uri="{C676402C-5697-4E1C-873F-D02D1690AC5C}">
        <p15:threadingInfo xmlns:p15="http://schemas.microsoft.com/office/powerpoint/2012/main" timeZoneBias="-240">
          <p15:parentCm authorId="5" idx="30"/>
        </p15:threadingInfo>
      </p:ext>
    </p:extLst>
  </p:cm>
  <p:cm authorId="5" dt="2019-05-03T13:28:00.784" idx="33">
    <p:pos x="2880" y="886"/>
    <p:text>ორმაგსტოლბიანი გააკეთე და იმაში ნაწილები. გაამარტივე. 39 კვირამდ მოშალე</p:text>
    <p:extLst>
      <p:ext uri="{C676402C-5697-4E1C-873F-D02D1690AC5C}">
        <p15:threadingInfo xmlns:p15="http://schemas.microsoft.com/office/powerpoint/2012/main" timeZoneBias="-240">
          <p15:parentCm authorId="5" idx="30"/>
        </p15:threadingInfo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0:17.648" idx="35">
    <p:pos x="5760" y="337"/>
    <p:text>2020 ამოაგდე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7:28:44.424" idx="2">
    <p:pos x="4303" y="923"/>
    <p:text>4 კივარტალი ჩაამატე</p:text>
  </p:cm>
  <p:cm authorId="5" dt="2019-05-03T13:36:33.135" idx="37">
    <p:pos x="4303" y="1019"/>
    <p:text>საკეისრო კვეთები ს რაოდენობა მიამატე</p:text>
    <p:extLst>
      <p:ext uri="{C676402C-5697-4E1C-873F-D02D1690AC5C}">
        <p15:threadingInfo xmlns:p15="http://schemas.microsoft.com/office/powerpoint/2012/main" timeZoneBias="-240">
          <p15:parentCm authorId="3" idx="2"/>
        </p15:threadingInfo>
      </p:ext>
    </p:extLst>
  </p:cm>
  <p:cm authorId="5" dt="2019-05-03T13:37:31.844" idx="38">
    <p:pos x="4303" y="1115"/>
    <p:text>ოღონდ გაამახვილე ყურადღება, ხომ არ მოხდა მშობიარობაში გაშვება და შემდეგ გართულების გამო გაკეთდა საკეისრო, თუ გეგმნიური ან მოთხოვნით საკეისროები იყო</p:text>
    <p:extLst>
      <p:ext uri="{C676402C-5697-4E1C-873F-D02D1690AC5C}">
        <p15:threadingInfo xmlns:p15="http://schemas.microsoft.com/office/powerpoint/2012/main" timeZoneBias="-240">
          <p15:parentCm authorId="3" idx="2"/>
        </p15:threadingInfo>
      </p:ext>
    </p:extLst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52:28.274" idx="39">
    <p:pos x="5675" y="2311"/>
    <p:text>სლაიდი არ არის ამისი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58:43.779" idx="42">
    <p:pos x="1329" y="419"/>
    <p:text>ცალკე  ანალიზი  და ცალკე პრეზენტაცია გაკეთდეს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59:40.963" idx="43">
    <p:pos x="4150" y="550"/>
    <p:text>ჩვენი საბჭოს ფორმატი არაა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4:02:46.848" idx="45">
    <p:pos x="5164" y="2553"/>
    <p:text>ნათიას თან გაიარე ფორმულირება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  <p:cm authorId="5" dt="2019-05-03T11:38:02.539" idx="4">
    <p:pos x="831" y="1052"/>
    <p:text>წაშალე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1:38:12.451" idx="5">
    <p:pos x="2071" y="1512"/>
    <p:text>წაშალე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1:38:32.632" idx="6">
    <p:pos x="5580" y="409"/>
    <p:text>სელექტიური კონტრაქტირების დაწყებიდან სახელმწიფო პროგრამის სერვისის მიმწოდებლის სტატუსი შეწყდა 11 დაწესებულებას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1:40:44.185" idx="7">
    <p:pos x="5580" y="505"/>
    <p:text>მიამატე 2019 წელი, თუ გვაქვს დაზუსტებული</p:text>
    <p:extLst>
      <p:ext uri="{C676402C-5697-4E1C-873F-D02D1690AC5C}">
        <p15:threadingInfo xmlns:p15="http://schemas.microsoft.com/office/powerpoint/2012/main" timeZoneBias="-240">
          <p15:parentCm authorId="5" idx="6"/>
        </p15:threadingInfo>
      </p:ext>
    </p:extLst>
  </p:cm>
  <p:cm authorId="5" dt="2019-05-03T11:40:51.441" idx="8">
    <p:pos x="1966" y="3345"/>
    <p:text>არ გინდა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1:45:02.865" idx="9">
    <p:pos x="1933" y="2985"/>
    <p:text>დასაზუსტებელია, რას მოიცავს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1:59:23.537" idx="10">
    <p:pos x="5330" y="970"/>
    <p:text>მკვეთრად განსხვავებული ფერები გააკეთე, რომ კარგად ირჩეოდეს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3:47.458" idx="21">
    <p:pos x="10" y="10"/>
    <p:text>საეღთაშორისო მონეცემბი და მისი წყარო - შედარებისათვის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5:54.700" idx="11">
    <p:pos x="10" y="10"/>
    <p:text>ძალიან საინტერესოა პირველი და 39 კვირამდე საკეისროები მე-3 და მე-2 დონის დაწესებულებებში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8:25.079" idx="13">
    <p:pos x="10" y="10"/>
    <p:text>მკვეთრი ფერებით გამოყავი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08:58.498" idx="14">
    <p:pos x="5441" y="874"/>
    <p:text>გარე რეფერალი და არა რეფერირებული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41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26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06361A0E-D742-4DEE-ABC6-A2C3AC628B73}" type="presOf" srcId="{740321F4-CF99-453B-9F68-1F936013E0D0}" destId="{2B918633-6C84-489B-82F6-BDA779B3D142}" srcOrd="0" destOrd="0" presId="urn:microsoft.com/office/officeart/2005/8/layout/vProcess5"/>
    <dgm:cxn modelId="{EC8AB79E-36A6-4D00-A473-FEC589FD4A97}" type="presOf" srcId="{16CA0759-411B-4B74-B56A-DC046FAF7D27}" destId="{FCB14968-51BB-40E6-B3C7-F0E86E19F4AB}" srcOrd="1" destOrd="0" presId="urn:microsoft.com/office/officeart/2005/8/layout/vProcess5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9F507098-7ADA-4FB7-984D-F33E5BA678AC}" type="presOf" srcId="{2E62DAB4-8A00-4801-AD1D-A24F42648D0E}" destId="{44910E90-BF9F-4FC0-AC4E-6162F4C9595F}" srcOrd="0" destOrd="0" presId="urn:microsoft.com/office/officeart/2005/8/layout/vProcess5"/>
    <dgm:cxn modelId="{E7BE3FEA-F34B-4CE5-A9D3-44FDAB71F0EB}" type="presOf" srcId="{6673D8B6-F306-4AB7-8C7E-FA1AD495F24E}" destId="{CC0AE9CF-9F07-4622-8DA0-2D6D6F52D814}" srcOrd="1" destOrd="0" presId="urn:microsoft.com/office/officeart/2005/8/layout/vProcess5"/>
    <dgm:cxn modelId="{D7A6F96E-66EA-4459-A68A-CE0E48486EC4}" type="presOf" srcId="{16CA0759-411B-4B74-B56A-DC046FAF7D27}" destId="{0EE2CC10-6DC3-4239-B89F-78DEBC8AF79F}" srcOrd="0" destOrd="0" presId="urn:microsoft.com/office/officeart/2005/8/layout/vProcess5"/>
    <dgm:cxn modelId="{5154AF83-CF10-42B2-BB61-1CBECCFBE524}" type="presOf" srcId="{2BD08FBB-869D-4149-9E2A-8AA4E81D3ACE}" destId="{C5415F76-CAE2-4227-934E-826F5BFE6D85}" srcOrd="0" destOrd="0" presId="urn:microsoft.com/office/officeart/2005/8/layout/vProcess5"/>
    <dgm:cxn modelId="{4102C5A4-0EF0-40EB-B4A3-ED7FAFD323CB}" type="presOf" srcId="{C8C85D23-6ECD-4F96-9757-4D0E3F4B24C5}" destId="{F3E0A5C6-1EF5-4014-8CE0-8F1BBC7834CD}" srcOrd="0" destOrd="0" presId="urn:microsoft.com/office/officeart/2005/8/layout/vProcess5"/>
    <dgm:cxn modelId="{549C088C-BECC-452E-BF49-C97E8520B0F4}" type="presOf" srcId="{ECC16AAF-1256-4949-B582-EE88CE0ED7C8}" destId="{E08678F1-1EF9-49DE-8B99-30445EE4BB32}" srcOrd="1" destOrd="0" presId="urn:microsoft.com/office/officeart/2005/8/layout/vProcess5"/>
    <dgm:cxn modelId="{96A6E758-40C7-48D2-83AC-181DB27F131C}" type="presOf" srcId="{C8C85D23-6ECD-4F96-9757-4D0E3F4B24C5}" destId="{7EA6932F-8399-47A3-B12E-2A24857B0CA5}" srcOrd="1" destOrd="0" presId="urn:microsoft.com/office/officeart/2005/8/layout/vProcess5"/>
    <dgm:cxn modelId="{7B85CFAC-B467-4BEF-8405-3BDEC9CA4F27}" type="presOf" srcId="{6673D8B6-F306-4AB7-8C7E-FA1AD495F24E}" destId="{A4452676-7F09-4FE8-B8AA-D49DBBED6EC7}" srcOrd="0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3F8637B-A00B-4CC2-A677-E8EB30EABBC7}" type="presOf" srcId="{ECC16AAF-1256-4949-B582-EE88CE0ED7C8}" destId="{82FF49CA-F061-4DA1-9D47-20861655C770}" srcOrd="0" destOrd="0" presId="urn:microsoft.com/office/officeart/2005/8/layout/vProcess5"/>
    <dgm:cxn modelId="{A0D6C3A6-68C1-45D4-96EC-5EEEAD2612BC}" type="presOf" srcId="{0236C0F5-774C-4D70-A57C-D724F9203200}" destId="{28939CE7-B2E1-40D7-9CFF-950CA47ED1C7}" srcOrd="0" destOrd="0" presId="urn:microsoft.com/office/officeart/2005/8/layout/vProcess5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48265FDD-E57E-420C-907C-E2128B67678E}" type="presParOf" srcId="{44910E90-BF9F-4FC0-AC4E-6162F4C9595F}" destId="{0BB0516A-7CCB-40FB-9B87-04EF3E402412}" srcOrd="0" destOrd="0" presId="urn:microsoft.com/office/officeart/2005/8/layout/vProcess5"/>
    <dgm:cxn modelId="{A8FEC143-AED3-4C9F-9A01-2F0B708F3478}" type="presParOf" srcId="{44910E90-BF9F-4FC0-AC4E-6162F4C9595F}" destId="{A4452676-7F09-4FE8-B8AA-D49DBBED6EC7}" srcOrd="1" destOrd="0" presId="urn:microsoft.com/office/officeart/2005/8/layout/vProcess5"/>
    <dgm:cxn modelId="{38C7165B-905A-4307-8513-FC813CAEEED1}" type="presParOf" srcId="{44910E90-BF9F-4FC0-AC4E-6162F4C9595F}" destId="{82FF49CA-F061-4DA1-9D47-20861655C770}" srcOrd="2" destOrd="0" presId="urn:microsoft.com/office/officeart/2005/8/layout/vProcess5"/>
    <dgm:cxn modelId="{B8A1110A-C770-4397-BFD1-8961DF85D526}" type="presParOf" srcId="{44910E90-BF9F-4FC0-AC4E-6162F4C9595F}" destId="{0EE2CC10-6DC3-4239-B89F-78DEBC8AF79F}" srcOrd="3" destOrd="0" presId="urn:microsoft.com/office/officeart/2005/8/layout/vProcess5"/>
    <dgm:cxn modelId="{28BE3A1F-37E1-4901-BF5D-08C4B1D46143}" type="presParOf" srcId="{44910E90-BF9F-4FC0-AC4E-6162F4C9595F}" destId="{F3E0A5C6-1EF5-4014-8CE0-8F1BBC7834CD}" srcOrd="4" destOrd="0" presId="urn:microsoft.com/office/officeart/2005/8/layout/vProcess5"/>
    <dgm:cxn modelId="{19A486DB-20F2-4D5F-B88B-500BE876FD33}" type="presParOf" srcId="{44910E90-BF9F-4FC0-AC4E-6162F4C9595F}" destId="{28939CE7-B2E1-40D7-9CFF-950CA47ED1C7}" srcOrd="5" destOrd="0" presId="urn:microsoft.com/office/officeart/2005/8/layout/vProcess5"/>
    <dgm:cxn modelId="{4CD17006-3FF0-417D-8FC7-36155F9753A5}" type="presParOf" srcId="{44910E90-BF9F-4FC0-AC4E-6162F4C9595F}" destId="{2B918633-6C84-489B-82F6-BDA779B3D142}" srcOrd="6" destOrd="0" presId="urn:microsoft.com/office/officeart/2005/8/layout/vProcess5"/>
    <dgm:cxn modelId="{87E0B7CE-2A20-43FA-B60B-FF6ED1082DEF}" type="presParOf" srcId="{44910E90-BF9F-4FC0-AC4E-6162F4C9595F}" destId="{C5415F76-CAE2-4227-934E-826F5BFE6D85}" srcOrd="7" destOrd="0" presId="urn:microsoft.com/office/officeart/2005/8/layout/vProcess5"/>
    <dgm:cxn modelId="{AED26462-06D7-4F26-A8C9-56227A720EE4}" type="presParOf" srcId="{44910E90-BF9F-4FC0-AC4E-6162F4C9595F}" destId="{CC0AE9CF-9F07-4622-8DA0-2D6D6F52D814}" srcOrd="8" destOrd="0" presId="urn:microsoft.com/office/officeart/2005/8/layout/vProcess5"/>
    <dgm:cxn modelId="{6197FAC5-D61D-4D8C-ABFA-CCBB8236064D}" type="presParOf" srcId="{44910E90-BF9F-4FC0-AC4E-6162F4C9595F}" destId="{E08678F1-1EF9-49DE-8B99-30445EE4BB32}" srcOrd="9" destOrd="0" presId="urn:microsoft.com/office/officeart/2005/8/layout/vProcess5"/>
    <dgm:cxn modelId="{6DEC3854-CC20-4AEA-A43A-FEBD6DFF779D}" type="presParOf" srcId="{44910E90-BF9F-4FC0-AC4E-6162F4C9595F}" destId="{FCB14968-51BB-40E6-B3C7-F0E86E19F4AB}" srcOrd="10" destOrd="0" presId="urn:microsoft.com/office/officeart/2005/8/layout/vProcess5"/>
    <dgm:cxn modelId="{A449B988-B7CA-46E3-B249-AACBD1BDEB1B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</a:t>
          </a:r>
          <a:r>
            <a:rPr lang="ka-GE" sz="1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დღეს ფუნქციონირებს </a:t>
          </a:r>
          <a:r>
            <a:rPr lang="ka-GE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 </a:t>
          </a:r>
          <a:r>
            <a:rPr lang="ka-GE" sz="1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დაწესებულება; </a:t>
          </a:r>
          <a:endParaRPr lang="en-US" sz="16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დაწესებულებების 100%-მა გააძლიერა ადამიანური რესურსი; </a:t>
          </a:r>
          <a:endParaRPr lang="en-US" sz="1600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A25A3963-508F-4C74-A5ED-366B6D9BC55F}">
      <dgm:prSet phldrT="[Text]" custT="1"/>
      <dgm:spPr/>
      <dgm:t>
        <a:bodyPr/>
        <a:lstStyle/>
        <a:p>
          <a:r>
            <a:rPr lang="ka-GE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დაწესებულებებში გაუმჯობესდა ინფრასტრუქტურა, აღჭურვილობა, ლაბორატორიული და რადიოლოგიური  კვლევის სიმძლავრეები და შესაბამისობაში მოვიდა  პერინატალური მოვლის დონის მოთხოვნებთან;</a:t>
          </a:r>
          <a:r>
            <a:rPr lang="ka-GE" sz="1100" dirty="0"/>
            <a:t/>
          </a:r>
          <a:br>
            <a:rPr lang="ka-GE" sz="1100" dirty="0"/>
          </a:br>
          <a:r>
            <a:rPr lang="ka-GE" sz="1100" dirty="0"/>
            <a:t/>
          </a:r>
          <a:br>
            <a:rPr lang="ka-GE" sz="1100" dirty="0"/>
          </a:br>
          <a:endParaRPr lang="en-US" sz="1100" dirty="0"/>
        </a:p>
      </dgm:t>
    </dgm:pt>
    <dgm:pt modelId="{D3650693-F9FE-4A05-A11B-A310ED46BE26}" type="parTrans" cxnId="{52892CC1-7992-4593-B882-5B1E873435DE}">
      <dgm:prSet/>
      <dgm:spPr/>
      <dgm:t>
        <a:bodyPr/>
        <a:lstStyle/>
        <a:p>
          <a:endParaRPr lang="en-US"/>
        </a:p>
      </dgm:t>
    </dgm:pt>
    <dgm:pt modelId="{8DDE6674-1FFD-429B-B937-EE700DA49DB4}" type="sibTrans" cxnId="{52892CC1-7992-4593-B882-5B1E873435DE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სელექტიური კონტრაქტირების ფარგლებში სახელმწიფო პროგრამასთან ურთიერთობა შეწყვიტა </a:t>
          </a:r>
          <a:r>
            <a:rPr lang="ka-GE" sz="1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 </a:t>
          </a:r>
          <a:r>
            <a:rPr lang="ka-GE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დაწესებულებამ</a:t>
          </a:r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endParaRPr lang="en-US" sz="1100" dirty="0"/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დამატებითიო რეგულაციების შემუშვება;</a:t>
          </a:r>
          <a:endParaRPr lang="en-US" sz="1600" dirty="0"/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/>
      <dgm:spPr/>
      <dgm:t>
        <a:bodyPr/>
        <a:lstStyle/>
        <a:p>
          <a:pPr rtl="0"/>
          <a:r>
            <a:rPr lang="ka-GE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 საფუძველია მშობიარობათა რაოდებობა (</a:t>
          </a:r>
          <a:r>
            <a: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)</a:t>
          </a:r>
          <a:endParaRPr lang="en-US" dirty="0"/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135" custLinFactNeighborY="5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4D9DE2-2FEE-4793-9B72-661BAC17359F}" type="presOf" srcId="{D75FE861-A1B4-426C-BDAB-CD111156D15E}" destId="{61E55DB9-8CEC-4BC0-AD26-64C0F105913E}" srcOrd="0" destOrd="0" presId="urn:microsoft.com/office/officeart/2005/8/layout/chevron2"/>
    <dgm:cxn modelId="{BAAD5E82-A4B9-4007-AA90-219BB097C5D9}" srcId="{6A7B4C46-CE55-42FE-AB58-F7EEBE5474FE}" destId="{0027A3BC-8A64-4C79-8D69-08795C1C9011}" srcOrd="1" destOrd="0" parTransId="{5F968473-D054-4B9D-907C-A1D526C9EB3E}" sibTransId="{65DD8A8A-CA0B-449F-B3D3-B171F8397CDE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52892CC1-7992-4593-B882-5B1E873435DE}" srcId="{6A7B4C46-CE55-42FE-AB58-F7EEBE5474FE}" destId="{A25A3963-508F-4C74-A5ED-366B6D9BC55F}" srcOrd="2" destOrd="0" parTransId="{D3650693-F9FE-4A05-A11B-A310ED46BE26}" sibTransId="{8DDE6674-1FFD-429B-B937-EE700DA49DB4}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340362E6-339C-4CC1-AB18-C74E9E7884D0}" type="presOf" srcId="{6A7B4C46-CE55-42FE-AB58-F7EEBE5474FE}" destId="{DABA6030-244E-422F-B912-3BEC463A028A}" srcOrd="0" destOrd="0" presId="urn:microsoft.com/office/officeart/2005/8/layout/chevron2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6B023E15-A96C-4202-B657-146716145E71}" type="presOf" srcId="{54BFBB30-7E50-4D83-8C79-B1B2256F331B}" destId="{6550D241-9B94-4494-BC8F-BAF7ED43634A}" srcOrd="0" destOrd="0" presId="urn:microsoft.com/office/officeart/2005/8/layout/chevron2"/>
    <dgm:cxn modelId="{5CD5D057-3414-4506-AF1E-E34A6076EC69}" type="presOf" srcId="{A25A3963-508F-4C74-A5ED-366B6D9BC55F}" destId="{DF8DEEC9-D3B2-43B7-A745-135E8AB5D590}" srcOrd="0" destOrd="2" presId="urn:microsoft.com/office/officeart/2005/8/layout/chevron2"/>
    <dgm:cxn modelId="{622008DC-7034-4452-A40D-8DCC228E7F5A}" type="presOf" srcId="{2EACF310-BFF9-439B-BFE9-470F6E29D08A}" destId="{C2879FF1-1979-45D6-96BB-3FDAD7C33831}" srcOrd="0" destOrd="0" presId="urn:microsoft.com/office/officeart/2005/8/layout/chevron2"/>
    <dgm:cxn modelId="{E117394D-676B-4086-B567-884A31D08B4B}" srcId="{D75FE861-A1B4-426C-BDAB-CD111156D15E}" destId="{3E871C8A-E742-4F58-83EE-CB32FDCE4EE3}" srcOrd="2" destOrd="0" parTransId="{CA96F025-CF4C-467D-B3C7-A27E8234C8D3}" sibTransId="{30BEE057-9786-4EBA-B502-FF1D8812738A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0402502A-F89C-43FB-BF71-2C1CCC8096E0}" type="presOf" srcId="{98762993-4F33-47B2-86B8-6E851CF5D68E}" destId="{DFF8059A-0E34-48A5-B741-C4B527BF06AC}" srcOrd="0" destOrd="0" presId="urn:microsoft.com/office/officeart/2005/8/layout/chevron2"/>
    <dgm:cxn modelId="{32993EFD-A293-428F-BD98-D48FEFB767FD}" srcId="{D75FE861-A1B4-426C-BDAB-CD111156D15E}" destId="{834048E6-B45B-479D-B6BE-DD8B65C8BE5C}" srcOrd="1" destOrd="0" parTransId="{620092E1-1ACD-4D49-BFE0-C22E8428687A}" sibTransId="{7302E3F7-483C-4BD5-87EE-70A2DA044E54}"/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FF596E35-7DF6-4E2F-A4EC-C6226A0A55B9}" type="presOf" srcId="{3EE26BD8-2E0D-4E34-97B2-3AA48D9A2D87}" destId="{7732A5C4-6B0B-42F5-AA13-DB187D5146AF}" srcOrd="0" destOrd="0" presId="urn:microsoft.com/office/officeart/2005/8/layout/chevron2"/>
    <dgm:cxn modelId="{F0A82540-0855-45AC-AB95-7E0ABEE289D2}" type="presOf" srcId="{3E871C8A-E742-4F58-83EE-CB32FDCE4EE3}" destId="{2F7CFFF6-8BEF-4923-BC4B-27A1B27DBF2D}" srcOrd="0" destOrd="2" presId="urn:microsoft.com/office/officeart/2005/8/layout/chevron2"/>
    <dgm:cxn modelId="{E48E04CA-7532-48E1-8188-31A217848881}" type="presOf" srcId="{8D1A7ADA-7FEB-4F7B-902A-54D6DEEE04AA}" destId="{DF8DEEC9-D3B2-43B7-A745-135E8AB5D590}" srcOrd="0" destOrd="0" presId="urn:microsoft.com/office/officeart/2005/8/layout/chevron2"/>
    <dgm:cxn modelId="{510BB67B-9C47-4FE3-B321-BAA8A181CE68}" type="presOf" srcId="{2B4A4AB6-A5DE-4605-B244-D7846075464C}" destId="{2F7CFFF6-8BEF-4923-BC4B-27A1B27DBF2D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AAC049F3-F6C6-4A9D-BD9C-1BFA0E8E25FF}" type="presOf" srcId="{265613DF-CCB0-474F-A58D-0445108B78B3}" destId="{9FB8CC2E-8298-4565-95D2-7B24295C8A0D}" srcOrd="0" destOrd="0" presId="urn:microsoft.com/office/officeart/2005/8/layout/chevron2"/>
    <dgm:cxn modelId="{0FBFEAB7-7077-4CF1-AD65-6B9A8A800C71}" type="presOf" srcId="{0027A3BC-8A64-4C79-8D69-08795C1C9011}" destId="{DF8DEEC9-D3B2-43B7-A745-135E8AB5D590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F899B30E-C18E-4DE5-AC56-CD1B277B1539}" type="presOf" srcId="{D02AAD7A-986F-4CD8-B704-D84C47DC01AD}" destId="{0A8BEA5C-C789-4117-8AFD-B10BAED773C7}" srcOrd="0" destOrd="0" presId="urn:microsoft.com/office/officeart/2005/8/layout/chevron2"/>
    <dgm:cxn modelId="{A08A43B8-51E6-4A94-899B-F43E349E4922}" type="presOf" srcId="{7D46BE27-B241-4AA8-B946-BBF3F34582A8}" destId="{FBD6A499-F21C-4DEC-A49E-0845FC458627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4BCF57B-2004-4B37-B983-2D96B1F97B0C}" type="presOf" srcId="{1692C2ED-70A1-4BEB-A139-9C0E0AB335D0}" destId="{8CABD896-B174-4370-8AE3-8EBE9D775F39}" srcOrd="0" destOrd="0" presId="urn:microsoft.com/office/officeart/2005/8/layout/chevron2"/>
    <dgm:cxn modelId="{8FADD7FF-C725-4112-9335-22D52D29665A}" type="presOf" srcId="{834048E6-B45B-479D-B6BE-DD8B65C8BE5C}" destId="{2F7CFFF6-8BEF-4923-BC4B-27A1B27DBF2D}" srcOrd="0" destOrd="1" presId="urn:microsoft.com/office/officeart/2005/8/layout/chevron2"/>
    <dgm:cxn modelId="{52A92FED-2CC5-463D-A8F7-8282AF6A2FFF}" type="presOf" srcId="{8E5DF156-C67E-49F0-8D56-C9ABD05D8731}" destId="{A5FB70A2-FF42-4DB9-B80F-E461E6F58E7D}" srcOrd="0" destOrd="0" presId="urn:microsoft.com/office/officeart/2005/8/layout/chevron2"/>
    <dgm:cxn modelId="{F55D7D83-FD66-4AE8-BF3C-89EEF6B44DF2}" type="presParOf" srcId="{8CABD896-B174-4370-8AE3-8EBE9D775F39}" destId="{0D57542D-C829-483F-BFC3-98C5A8C1904B}" srcOrd="0" destOrd="0" presId="urn:microsoft.com/office/officeart/2005/8/layout/chevron2"/>
    <dgm:cxn modelId="{4644FA56-EE0C-4F81-BBAD-7873DE7D81FE}" type="presParOf" srcId="{0D57542D-C829-483F-BFC3-98C5A8C1904B}" destId="{DFF8059A-0E34-48A5-B741-C4B527BF06AC}" srcOrd="0" destOrd="0" presId="urn:microsoft.com/office/officeart/2005/8/layout/chevron2"/>
    <dgm:cxn modelId="{ACC5780C-DEB7-4DDD-A899-09CA4A7B24F6}" type="presParOf" srcId="{0D57542D-C829-483F-BFC3-98C5A8C1904B}" destId="{FBD6A499-F21C-4DEC-A49E-0845FC458627}" srcOrd="1" destOrd="0" presId="urn:microsoft.com/office/officeart/2005/8/layout/chevron2"/>
    <dgm:cxn modelId="{992D09AF-F0BF-4DFF-91FF-57BCFA448EB1}" type="presParOf" srcId="{8CABD896-B174-4370-8AE3-8EBE9D775F39}" destId="{581C6B0B-102A-4619-B953-EFDEEBDB9482}" srcOrd="1" destOrd="0" presId="urn:microsoft.com/office/officeart/2005/8/layout/chevron2"/>
    <dgm:cxn modelId="{CF942810-CAB2-45B9-B540-E40026E9B825}" type="presParOf" srcId="{8CABD896-B174-4370-8AE3-8EBE9D775F39}" destId="{8D0A3096-F67F-49C3-9D8D-4E95C8B099F9}" srcOrd="2" destOrd="0" presId="urn:microsoft.com/office/officeart/2005/8/layout/chevron2"/>
    <dgm:cxn modelId="{6D10B508-819C-4A37-A68E-41C7A8E609C2}" type="presParOf" srcId="{8D0A3096-F67F-49C3-9D8D-4E95C8B099F9}" destId="{7732A5C4-6B0B-42F5-AA13-DB187D5146AF}" srcOrd="0" destOrd="0" presId="urn:microsoft.com/office/officeart/2005/8/layout/chevron2"/>
    <dgm:cxn modelId="{ACACFAC6-6801-4E3D-B0FA-8C9C398AB6FB}" type="presParOf" srcId="{8D0A3096-F67F-49C3-9D8D-4E95C8B099F9}" destId="{C2879FF1-1979-45D6-96BB-3FDAD7C33831}" srcOrd="1" destOrd="0" presId="urn:microsoft.com/office/officeart/2005/8/layout/chevron2"/>
    <dgm:cxn modelId="{8B643699-86E5-4468-BC84-513BFFC9F000}" type="presParOf" srcId="{8CABD896-B174-4370-8AE3-8EBE9D775F39}" destId="{4EF07DAD-C9AE-4B4E-8F21-FA5900CC596A}" srcOrd="3" destOrd="0" presId="urn:microsoft.com/office/officeart/2005/8/layout/chevron2"/>
    <dgm:cxn modelId="{305287CA-DAAC-414E-A375-2B89D917A43A}" type="presParOf" srcId="{8CABD896-B174-4370-8AE3-8EBE9D775F39}" destId="{6832C072-A69A-46EA-8AE6-87E1CE5B2591}" srcOrd="4" destOrd="0" presId="urn:microsoft.com/office/officeart/2005/8/layout/chevron2"/>
    <dgm:cxn modelId="{02E899A4-38F5-4BD4-B406-9AC799096E7F}" type="presParOf" srcId="{6832C072-A69A-46EA-8AE6-87E1CE5B2591}" destId="{DABA6030-244E-422F-B912-3BEC463A028A}" srcOrd="0" destOrd="0" presId="urn:microsoft.com/office/officeart/2005/8/layout/chevron2"/>
    <dgm:cxn modelId="{778D4788-49C3-4473-9654-95F87D44F835}" type="presParOf" srcId="{6832C072-A69A-46EA-8AE6-87E1CE5B2591}" destId="{DF8DEEC9-D3B2-43B7-A745-135E8AB5D590}" srcOrd="1" destOrd="0" presId="urn:microsoft.com/office/officeart/2005/8/layout/chevron2"/>
    <dgm:cxn modelId="{CADE25A0-BA71-419F-A850-F3BAA0C15C03}" type="presParOf" srcId="{8CABD896-B174-4370-8AE3-8EBE9D775F39}" destId="{8B960C1E-43B4-4932-89FD-FACDABC228D1}" srcOrd="5" destOrd="0" presId="urn:microsoft.com/office/officeart/2005/8/layout/chevron2"/>
    <dgm:cxn modelId="{EA1A7D51-2081-490C-9FB7-84E88B6D340A}" type="presParOf" srcId="{8CABD896-B174-4370-8AE3-8EBE9D775F39}" destId="{8AE0A243-7077-4F70-9B33-89512FF7F19C}" srcOrd="6" destOrd="0" presId="urn:microsoft.com/office/officeart/2005/8/layout/chevron2"/>
    <dgm:cxn modelId="{14540E8C-1446-44D4-A466-500D46D045C8}" type="presParOf" srcId="{8AE0A243-7077-4F70-9B33-89512FF7F19C}" destId="{61E55DB9-8CEC-4BC0-AD26-64C0F105913E}" srcOrd="0" destOrd="0" presId="urn:microsoft.com/office/officeart/2005/8/layout/chevron2"/>
    <dgm:cxn modelId="{59E9BBAA-3C58-4099-8A56-18198FEE600D}" type="presParOf" srcId="{8AE0A243-7077-4F70-9B33-89512FF7F19C}" destId="{2F7CFFF6-8BEF-4923-BC4B-27A1B27DBF2D}" srcOrd="1" destOrd="0" presId="urn:microsoft.com/office/officeart/2005/8/layout/chevron2"/>
    <dgm:cxn modelId="{FBB9A966-C45C-4660-BEB4-60533D63AF60}" type="presParOf" srcId="{8CABD896-B174-4370-8AE3-8EBE9D775F39}" destId="{A1D5B0B1-EC9A-41FB-8BC1-2767982A99C3}" srcOrd="7" destOrd="0" presId="urn:microsoft.com/office/officeart/2005/8/layout/chevron2"/>
    <dgm:cxn modelId="{D488B546-8089-4647-A7C0-02810E9A4718}" type="presParOf" srcId="{8CABD896-B174-4370-8AE3-8EBE9D775F39}" destId="{11A8DC28-EC04-4B9F-82FC-847510291096}" srcOrd="8" destOrd="0" presId="urn:microsoft.com/office/officeart/2005/8/layout/chevron2"/>
    <dgm:cxn modelId="{02404CD0-9E77-42C0-B7DE-04F8F81F66F2}" type="presParOf" srcId="{11A8DC28-EC04-4B9F-82FC-847510291096}" destId="{0A8BEA5C-C789-4117-8AFD-B10BAED773C7}" srcOrd="0" destOrd="0" presId="urn:microsoft.com/office/officeart/2005/8/layout/chevron2"/>
    <dgm:cxn modelId="{EE446274-805F-47F9-B509-E9EED0309C8F}" type="presParOf" srcId="{11A8DC28-EC04-4B9F-82FC-847510291096}" destId="{6550D241-9B94-4494-BC8F-BAF7ED43634A}" srcOrd="1" destOrd="0" presId="urn:microsoft.com/office/officeart/2005/8/layout/chevron2"/>
    <dgm:cxn modelId="{1D67722F-0039-48D0-8A25-4835620DD1DE}" type="presParOf" srcId="{8CABD896-B174-4370-8AE3-8EBE9D775F39}" destId="{93408525-728F-4375-A5AC-7B84B3E90D21}" srcOrd="9" destOrd="0" presId="urn:microsoft.com/office/officeart/2005/8/layout/chevron2"/>
    <dgm:cxn modelId="{D9FEFDFC-8C11-4D78-A142-617DC70BFBFB}" type="presParOf" srcId="{8CABD896-B174-4370-8AE3-8EBE9D775F39}" destId="{832C3567-6DBE-4D80-9784-9DC8804467AB}" srcOrd="10" destOrd="0" presId="urn:microsoft.com/office/officeart/2005/8/layout/chevron2"/>
    <dgm:cxn modelId="{3A565DF6-4983-48AA-B503-D9B1CD3779E8}" type="presParOf" srcId="{832C3567-6DBE-4D80-9784-9DC8804467AB}" destId="{9FB8CC2E-8298-4565-95D2-7B24295C8A0D}" srcOrd="0" destOrd="0" presId="urn:microsoft.com/office/officeart/2005/8/layout/chevron2"/>
    <dgm:cxn modelId="{C7E93DA8-2D21-46A6-A1ED-4CD183EB4086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="" xmlns:a16="http://schemas.microsoft.com/office/drawing/2014/main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="" xmlns:a16="http://schemas.microsoft.com/office/drawing/2014/main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="" xmlns:a16="http://schemas.microsoft.com/office/drawing/2014/main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="" xmlns:a16="http://schemas.microsoft.com/office/drawing/2014/main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0.61372</cdr:x>
      <cdr:y>0.65534</cdr:y>
    </cdr:from>
    <cdr:to>
      <cdr:x>0.69856</cdr:x>
      <cdr:y>0.70631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5736" y="2974553"/>
          <a:ext cx="517793" cy="231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49.1</a:t>
          </a:r>
        </a:p>
      </cdr:txBody>
    </cdr:sp>
  </cdr:relSizeAnchor>
  <cdr:relSizeAnchor xmlns:cdr="http://schemas.openxmlformats.org/drawingml/2006/chartDrawing">
    <cdr:from>
      <cdr:x>0.25899</cdr:x>
      <cdr:y>0.24329</cdr:y>
    </cdr:from>
    <cdr:to>
      <cdr:x>0.37438</cdr:x>
      <cdr:y>0.31408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186966" y="1057819"/>
          <a:ext cx="52881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dirty="0"/>
            <a:t>9.9</a:t>
          </a:r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0.18778</cdr:x>
      <cdr:y>0.5</cdr:y>
    </cdr:from>
    <cdr:to>
      <cdr:x>0.2645</cdr:x>
      <cdr:y>0.55571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3952" y="2041945"/>
          <a:ext cx="638979" cy="227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dirty="0"/>
            <a:t>92,4%</a:t>
          </a:r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0.66539</cdr:x>
      <cdr:y>0.67079</cdr:y>
    </cdr:from>
    <cdr:to>
      <cdr:x>0.73061</cdr:x>
      <cdr:y>0.72205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53928" y="3222025"/>
          <a:ext cx="583592" cy="246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000" dirty="0"/>
            <a:t>49%</a:t>
          </a:r>
          <a:endParaRPr lang="en-US" sz="10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0.17495</cdr:x>
      <cdr:y>0.73414</cdr:y>
    </cdr:from>
    <cdr:to>
      <cdr:x>0.24561</cdr:x>
      <cdr:y>0.80671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5459" y="3542510"/>
          <a:ext cx="632298" cy="350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dirty="0"/>
            <a:t>98%</a:t>
          </a:r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dirty="0"/>
            <a:t>37 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8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71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49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2017 წლის</a:t>
            </a:r>
            <a:r>
              <a:rPr lang="ka-GE" baseline="0" dirty="0"/>
              <a:t> რიცხვები დასაზუსტებელია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ka-GE"/>
              <a:t>პერინატალური ხარისხის ინდიკატორები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7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26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2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48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 44%, ხოლო გესტაციური ვადით 32 კვირაზე მეტი ახაალშბილთ რაოოდენობა 37%, რაც მოგვანიშნებს რომ ყურადღებას იპყრობს ზრდის შეფერხების არსებობა მუცლადყოფლის პეროდში, რაც მიგვანიშნებს ანტინატალური,ეთვალყურეობის პრბლემებზე.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62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22-27 180,</a:t>
            </a:r>
            <a:r>
              <a:rPr lang="ka-GE" baseline="0" dirty="0"/>
              <a:t> 28-33 7/7 -102, 34-59, 37-41 91 41+ 5   სუმ- 438  უცნპბი 8.. ანტე 22-27 -128, 92, 34-36 53 37-41 89 41</a:t>
            </a:r>
            <a:br>
              <a:rPr lang="ka-GE" baseline="0" dirty="0"/>
            </a:br>
            <a:r>
              <a:rPr lang="ka-GE" baseline="0" dirty="0"/>
              <a:t>+ 4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35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0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EDE5"/>
            </a:gs>
            <a:gs pos="70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8.xml"/><Relationship Id="rId4" Type="http://schemas.openxmlformats.org/officeDocument/2006/relationships/chart" Target="../charts/char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9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20.xml"/><Relationship Id="rId4" Type="http://schemas.openxmlformats.org/officeDocument/2006/relationships/chart" Target="../charts/char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23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4.xml"/><Relationship Id="rId4" Type="http://schemas.openxmlformats.org/officeDocument/2006/relationships/chart" Target="../charts/char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688716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065224"/>
            <a:ext cx="6499108" cy="126188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</a:t>
            </a:r>
            <a:r>
              <a:rPr lang="ka-GE" sz="2000" b="1" dirty="0" smtClean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ოკუპირებულ ტერიტორიებიდან დევნილთა, შრომის ჯანმრთელობისა და სოციალური დაცვის სამინისტრო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7853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12539234"/>
              </p:ext>
            </p:extLst>
          </p:nvPr>
        </p:nvGraphicFramePr>
        <p:xfrm>
          <a:off x="133202" y="1206345"/>
          <a:ext cx="8686800" cy="44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59077682"/>
              </p:ext>
            </p:extLst>
          </p:nvPr>
        </p:nvGraphicFramePr>
        <p:xfrm>
          <a:off x="793215" y="1510026"/>
          <a:ext cx="3833869" cy="420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511332937"/>
              </p:ext>
            </p:extLst>
          </p:nvPr>
        </p:nvGraphicFramePr>
        <p:xfrm>
          <a:off x="4627084" y="1540525"/>
          <a:ext cx="3833869" cy="420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08463" y="2008199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</a:t>
            </a:r>
            <a:r>
              <a:rPr lang="ka-GE" dirty="0" smtClean="0"/>
              <a:t>მშობიარობა  </a:t>
            </a:r>
            <a:r>
              <a:rPr lang="ka-GE" dirty="0"/>
              <a:t>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3215" y="6133368"/>
            <a:ext cx="7955674" cy="682027"/>
          </a:xfrm>
          <a:prstGeom prst="roundRect">
            <a:avLst/>
          </a:prstGeom>
          <a:solidFill>
            <a:srgbClr val="33AB9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 ქვეყნის მონაცემებით ნაადრევი მშობიარობის მაჩვენებელი მრყეობს 5%-18%.</a:t>
            </a:r>
            <a:endParaRPr lang="ka-GE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0175" y="201406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</a:t>
            </a:r>
            <a:r>
              <a:rPr lang="ka-GE" dirty="0" smtClean="0"/>
              <a:t>მშობიარობა  </a:t>
            </a:r>
            <a:r>
              <a:rPr lang="ka-GE" dirty="0"/>
              <a:t>7.9%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5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002226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=""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7638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55868"/>
              </p:ext>
            </p:extLst>
          </p:nvPr>
        </p:nvGraphicFramePr>
        <p:xfrm>
          <a:off x="141968" y="529936"/>
          <a:ext cx="8866950" cy="57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30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77960"/>
              </p:ext>
            </p:extLst>
          </p:nvPr>
        </p:nvGraphicFramePr>
        <p:xfrm>
          <a:off x="0" y="1236744"/>
          <a:ext cx="4128940" cy="429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="" xmlns:a16="http://schemas.microsoft.com/office/drawing/2014/main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495895"/>
              </p:ext>
            </p:extLst>
          </p:nvPr>
        </p:nvGraphicFramePr>
        <p:xfrm>
          <a:off x="4541873" y="1236743"/>
          <a:ext cx="4128940" cy="429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53349" y="1388125"/>
            <a:ext cx="2656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sz="16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34F5C"/>
                </a:solidFill>
              </a:rPr>
              <a:t>2018 წელი კვარტალური</a:t>
            </a:r>
            <a:r>
              <a:rPr lang="ka-GE" sz="1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34F5C"/>
                </a:solidFill>
              </a:rPr>
              <a:t> </a:t>
            </a:r>
            <a:r>
              <a:rPr lang="ka-GE" sz="16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34F5C"/>
                </a:solidFill>
              </a:rPr>
              <a:t>მონაცემი</a:t>
            </a:r>
            <a:endParaRPr lang="en-US" sz="16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0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990719"/>
              </p:ext>
            </p:extLst>
          </p:nvPr>
        </p:nvGraphicFramePr>
        <p:xfrm>
          <a:off x="-41144" y="1252518"/>
          <a:ext cx="4583017" cy="434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82297" y="3118688"/>
            <a:ext cx="649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39.6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0742" y="2297971"/>
            <a:ext cx="52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479664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882444"/>
              </p:ext>
            </p:extLst>
          </p:nvPr>
        </p:nvGraphicFramePr>
        <p:xfrm>
          <a:off x="4541873" y="1236743"/>
          <a:ext cx="4128940" cy="429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1012" y="1443210"/>
            <a:ext cx="3085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34F5C"/>
                </a:solidFill>
              </a:rPr>
              <a:t>საკეისრო კვეთების რიგითობა</a:t>
            </a:r>
            <a:endParaRPr lang="en-US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2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80033812"/>
              </p:ext>
            </p:extLst>
          </p:nvPr>
        </p:nvGraphicFramePr>
        <p:xfrm>
          <a:off x="0" y="1715759"/>
          <a:ext cx="4832733" cy="3709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132082363"/>
              </p:ext>
            </p:extLst>
          </p:nvPr>
        </p:nvGraphicFramePr>
        <p:xfrm>
          <a:off x="4549967" y="1734257"/>
          <a:ext cx="4876800" cy="369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28659" y="1221043"/>
            <a:ext cx="309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2017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3576" y="1221042"/>
            <a:ext cx="309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2018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330">
              <a:srgbClr val="AFE7DD"/>
            </a:gs>
            <a:gs pos="0">
              <a:srgbClr val="C1EDE5"/>
            </a:gs>
            <a:gs pos="56624">
              <a:srgbClr val="A5E2D9"/>
            </a:gs>
            <a:gs pos="55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59742097"/>
              </p:ext>
            </p:extLst>
          </p:nvPr>
        </p:nvGraphicFramePr>
        <p:xfrm>
          <a:off x="308916" y="1388125"/>
          <a:ext cx="8328752" cy="408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5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569465" y="3430070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85%</a:t>
            </a:r>
            <a:endParaRPr lang="en-US" sz="1100" dirty="0"/>
          </a:p>
        </p:txBody>
      </p:sp>
      <p:sp>
        <p:nvSpPr>
          <p:cNvPr id="12" name="TextBox 1"/>
          <p:cNvSpPr txBox="1"/>
          <p:nvPr/>
        </p:nvSpPr>
        <p:spPr>
          <a:xfrm>
            <a:off x="5144876" y="3788960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dirty="0"/>
              <a:t>65</a:t>
            </a:r>
            <a:r>
              <a:rPr lang="ka-GE" sz="1100" dirty="0"/>
              <a:t>%</a:t>
            </a:r>
            <a:endParaRPr lang="en-US" sz="1100" dirty="0"/>
          </a:p>
        </p:txBody>
      </p:sp>
      <p:sp>
        <p:nvSpPr>
          <p:cNvPr id="13" name="TextBox 1"/>
          <p:cNvSpPr txBox="1"/>
          <p:nvPr/>
        </p:nvSpPr>
        <p:spPr>
          <a:xfrm>
            <a:off x="6703764" y="3788960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71%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2071991" y="1388125"/>
            <a:ext cx="79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2259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9465" y="1388125"/>
            <a:ext cx="739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1553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0485" y="1388125"/>
            <a:ext cx="6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2775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9070" y="1323318"/>
            <a:ext cx="68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2653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2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175067"/>
              </p:ext>
            </p:extLst>
          </p:nvPr>
        </p:nvGraphicFramePr>
        <p:xfrm>
          <a:off x="142044" y="1268384"/>
          <a:ext cx="8859914" cy="465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8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78370"/>
              </p:ext>
            </p:extLst>
          </p:nvPr>
        </p:nvGraphicFramePr>
        <p:xfrm>
          <a:off x="214604" y="1259632"/>
          <a:ext cx="8817429" cy="42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45836" y="632439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რეფერალები</a:t>
            </a:r>
            <a:endParaRPr lang="ka-GE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0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რეფერალები</a:t>
            </a:r>
            <a:endParaRPr lang="ka-GE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025055"/>
              </p:ext>
            </p:extLst>
          </p:nvPr>
        </p:nvGraphicFramePr>
        <p:xfrm>
          <a:off x="131975" y="874501"/>
          <a:ext cx="8768498" cy="5149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84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56994582"/>
              </p:ext>
            </p:extLst>
          </p:nvPr>
        </p:nvGraphicFramePr>
        <p:xfrm>
          <a:off x="108988" y="1410159"/>
          <a:ext cx="8948057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5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5112" y="2254734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95%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864199" y="2826778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99%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3942615" y="2703667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93%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62753" y="4643757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64%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91792" y="4618869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48%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527955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540438"/>
              </p:ext>
            </p:extLst>
          </p:nvPr>
        </p:nvGraphicFramePr>
        <p:xfrm>
          <a:off x="103909" y="1399141"/>
          <a:ext cx="8942119" cy="482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653711" y="4810327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77%</a:t>
            </a:r>
            <a:endParaRPr lang="en-US" sz="1100" dirty="0"/>
          </a:p>
        </p:txBody>
      </p:sp>
      <p:sp>
        <p:nvSpPr>
          <p:cNvPr id="10" name="TextBox 1"/>
          <p:cNvSpPr txBox="1"/>
          <p:nvPr/>
        </p:nvSpPr>
        <p:spPr>
          <a:xfrm>
            <a:off x="3545731" y="4810327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96%</a:t>
            </a:r>
            <a:endParaRPr lang="en-US" sz="1100" dirty="0"/>
          </a:p>
        </p:txBody>
      </p:sp>
      <p:sp>
        <p:nvSpPr>
          <p:cNvPr id="11" name="TextBox 1"/>
          <p:cNvSpPr txBox="1"/>
          <p:nvPr/>
        </p:nvSpPr>
        <p:spPr>
          <a:xfrm>
            <a:off x="4437751" y="446013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45%</a:t>
            </a:r>
            <a:endParaRPr lang="en-US" sz="1100" dirty="0"/>
          </a:p>
        </p:txBody>
      </p:sp>
      <p:sp>
        <p:nvSpPr>
          <p:cNvPr id="12" name="TextBox 1"/>
          <p:cNvSpPr txBox="1"/>
          <p:nvPr/>
        </p:nvSpPr>
        <p:spPr>
          <a:xfrm>
            <a:off x="5397881" y="333468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70%</a:t>
            </a:r>
            <a:endParaRPr lang="en-US" sz="1100" dirty="0"/>
          </a:p>
        </p:txBody>
      </p:sp>
      <p:sp>
        <p:nvSpPr>
          <p:cNvPr id="13" name="TextBox 1"/>
          <p:cNvSpPr txBox="1"/>
          <p:nvPr/>
        </p:nvSpPr>
        <p:spPr>
          <a:xfrm>
            <a:off x="6295879" y="446013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94%</a:t>
            </a:r>
            <a:endParaRPr lang="en-US" sz="1100" dirty="0"/>
          </a:p>
        </p:txBody>
      </p:sp>
      <p:sp>
        <p:nvSpPr>
          <p:cNvPr id="14" name="TextBox 1"/>
          <p:cNvSpPr txBox="1"/>
          <p:nvPr/>
        </p:nvSpPr>
        <p:spPr>
          <a:xfrm>
            <a:off x="7276961" y="4878421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dirty="0"/>
              <a:t>46%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7156877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90713432"/>
              </p:ext>
            </p:extLst>
          </p:nvPr>
        </p:nvGraphicFramePr>
        <p:xfrm>
          <a:off x="385591" y="1672422"/>
          <a:ext cx="8394853" cy="4287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0529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918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397" y="1533919"/>
            <a:ext cx="55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73" y="1519181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1055" y="1519180"/>
            <a:ext cx="59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2487" y="1533918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446" y="404950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852" y="81283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902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9,2%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1294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6137" y="153906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2883" y="1519180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12,7%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9042" y="153391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5,7%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4303" y="1533916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7,4%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7446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90872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6240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6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31750508"/>
              </p:ext>
            </p:extLst>
          </p:nvPr>
        </p:nvGraphicFramePr>
        <p:xfrm>
          <a:off x="490194" y="1366888"/>
          <a:ext cx="8025844" cy="445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6276" y="1351495"/>
            <a:ext cx="5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6076" y="1356663"/>
            <a:ext cx="7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9718" y="1392433"/>
            <a:ext cx="54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4239" y="1392433"/>
            <a:ext cx="64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7622" y="1392433"/>
            <a:ext cx="6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181" y="1392433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123" y="1412464"/>
            <a:ext cx="59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206" y="392159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8784" y="81911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935" y="136688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43,9%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045" y="135149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13,3%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3261" y="1412464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6144" y="139243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8918" y="139243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26,6%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5268" y="140165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18,4%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8204" y="142268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16,1%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97436" y="158201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03903" y="1634666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89029" y="1660209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5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რეფერალის </a:t>
            </a: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620211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66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55196"/>
              </p:ext>
            </p:extLst>
          </p:nvPr>
        </p:nvGraphicFramePr>
        <p:xfrm>
          <a:off x="214604" y="981238"/>
          <a:ext cx="8817429" cy="44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705877" y="447424"/>
            <a:ext cx="475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</a:t>
            </a:r>
            <a:r>
              <a:rPr lang="ka-GE" sz="2400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რეფერალი</a:t>
            </a:r>
            <a:endParaRPr lang="ka-GE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84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რეფერალის დიაგნოზები</a:t>
            </a: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169536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273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609823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684093" y="5908284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5802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6661368" y="1359806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92840970"/>
              </p:ext>
            </p:extLst>
          </p:nvPr>
        </p:nvGraphicFramePr>
        <p:xfrm>
          <a:off x="638978" y="1597446"/>
          <a:ext cx="7557571" cy="416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0289" y="1965390"/>
            <a:ext cx="6389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24%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4251190" y="1267820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2056255" y="1267820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</p:spTree>
    <p:extLst>
      <p:ext uri="{BB962C8B-B14F-4D97-AF65-F5344CB8AC3E}">
        <p14:creationId xmlns:p14="http://schemas.microsoft.com/office/powerpoint/2010/main" val="413738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80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799256624"/>
              </p:ext>
            </p:extLst>
          </p:nvPr>
        </p:nvGraphicFramePr>
        <p:xfrm>
          <a:off x="0" y="819983"/>
          <a:ext cx="4858439" cy="519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1539828"/>
              </p:ext>
            </p:extLst>
          </p:nvPr>
        </p:nvGraphicFramePr>
        <p:xfrm>
          <a:off x="4858439" y="819983"/>
          <a:ext cx="4285561" cy="519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976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401816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1DE238-B383-44A8-A80E-613E95E9C9D7}"/>
              </a:ext>
            </a:extLst>
          </p:cNvPr>
          <p:cNvSpPr txBox="1"/>
          <p:nvPr/>
        </p:nvSpPr>
        <p:spPr>
          <a:xfrm>
            <a:off x="7249212" y="1649691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13.7%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662ADE-E0D7-442F-ABDC-E0626FAF802F}"/>
              </a:ext>
            </a:extLst>
          </p:cNvPr>
          <p:cNvSpPr txBox="1"/>
          <p:nvPr/>
        </p:nvSpPr>
        <p:spPr>
          <a:xfrm>
            <a:off x="6081861" y="3791145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25%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48861E-6BBE-438A-85B6-47271E201000}"/>
              </a:ext>
            </a:extLst>
          </p:cNvPr>
          <p:cNvSpPr txBox="1"/>
          <p:nvPr/>
        </p:nvSpPr>
        <p:spPr>
          <a:xfrm>
            <a:off x="4405461" y="2846930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23%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E81E81-3159-471F-90B7-32D1DAC153F4}"/>
              </a:ext>
            </a:extLst>
          </p:cNvPr>
          <p:cNvSpPr txBox="1"/>
          <p:nvPr/>
        </p:nvSpPr>
        <p:spPr>
          <a:xfrm>
            <a:off x="3113988" y="4186959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23%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=""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4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948474"/>
              </p:ext>
            </p:extLst>
          </p:nvPr>
        </p:nvGraphicFramePr>
        <p:xfrm>
          <a:off x="169682" y="949330"/>
          <a:ext cx="4402318" cy="418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=""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3E112292-E233-4F05-B671-E44DB6CCD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030525"/>
              </p:ext>
            </p:extLst>
          </p:nvPr>
        </p:nvGraphicFramePr>
        <p:xfrm>
          <a:off x="4498156" y="1092671"/>
          <a:ext cx="4402318" cy="404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762130-50CA-4B5C-924E-C964BB30CBD0}"/>
              </a:ext>
            </a:extLst>
          </p:cNvPr>
          <p:cNvSpPr txBox="1"/>
          <p:nvPr/>
        </p:nvSpPr>
        <p:spPr>
          <a:xfrm>
            <a:off x="584460" y="5492159"/>
            <a:ext cx="908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6021C"/>
                </a:solidFill>
              </a:rPr>
              <a:t>მკვდრადშობილთა 86% 39 კვირამდე გაკეთებული საკეისრო კვეთის შედეგად დაიბადა</a:t>
            </a:r>
            <a:endParaRPr lang="en-GB" sz="16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0602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23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1587752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235413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25821713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92277282"/>
              </p:ext>
            </p:extLst>
          </p:nvPr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33009" y="84920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61536" y="549914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1571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66238105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="" xmlns:a16="http://schemas.microsoft.com/office/drawing/2014/main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96247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27020231"/>
              </p:ext>
            </p:extLst>
          </p:nvPr>
        </p:nvGraphicFramePr>
        <p:xfrm>
          <a:off x="1275643" y="1355076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წელს დაფიქსირდა  238 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150192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650596799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8135" y="5379027"/>
            <a:ext cx="501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/>
                </a:solidFill>
              </a:rPr>
              <a:t>საშუალო ევროპული მონაცემი პირველი 24 საათის განმავლობაში ნეონატალური სიკვდილობისა არის </a:t>
            </a:r>
            <a:r>
              <a:rPr lang="ka-GE" b="1" dirty="0">
                <a:solidFill>
                  <a:srgbClr val="FF0000"/>
                </a:solidFill>
              </a:rPr>
              <a:t>25%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56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01904928"/>
              </p:ext>
            </p:extLst>
          </p:nvPr>
        </p:nvGraphicFramePr>
        <p:xfrm>
          <a:off x="869244" y="1311007"/>
          <a:ext cx="7428089" cy="45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124 შემთხვევა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206" y="89716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88 შემთხვევა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1599694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254744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09209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671501"/>
              </p:ext>
            </p:extLst>
          </p:nvPr>
        </p:nvGraphicFramePr>
        <p:xfrm>
          <a:off x="701336" y="650449"/>
          <a:ext cx="8060924" cy="49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347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09085625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5882" y="4127378"/>
            <a:ext cx="15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RAMUS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41414" y="18002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11153" y="3059627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53588" y="2793029"/>
            <a:ext cx="151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RAMUS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9974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66" y="428526"/>
            <a:ext cx="8229600" cy="1143000"/>
          </a:xfrm>
        </p:spPr>
        <p:txBody>
          <a:bodyPr/>
          <a:lstStyle/>
          <a:p>
            <a:r>
              <a:rPr lang="ka-GE" sz="1800" dirty="0">
                <a:solidFill>
                  <a:srgbClr val="007370"/>
                </a:solidFill>
              </a:rPr>
              <a:t>გარდაცვლილთა რაოდენობა კვარტლების მიხედვით</a:t>
            </a:r>
            <a:endParaRPr lang="en-US" sz="1800" dirty="0">
              <a:solidFill>
                <a:srgbClr val="00737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2926322"/>
              </p:ext>
            </p:extLst>
          </p:nvPr>
        </p:nvGraphicFramePr>
        <p:xfrm>
          <a:off x="457200" y="1725414"/>
          <a:ext cx="3886200" cy="414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32825466"/>
              </p:ext>
            </p:extLst>
          </p:nvPr>
        </p:nvGraphicFramePr>
        <p:xfrm>
          <a:off x="4800600" y="1828800"/>
          <a:ext cx="38862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1417637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2017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417638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2018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481" y="4380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2951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ტენდენციები: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88641" y="849085"/>
            <a:ext cx="896671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  <a:sym typeface="Calibri"/>
              </a:rPr>
              <a:t>სტატისტიკური ინფორმაცია დაიხვეწა და გაიზარდა სტატისტიკური ინფორმაციის </a:t>
            </a:r>
            <a:r>
              <a:rPr lang="ka-GE" b="1" dirty="0" smtClean="0">
                <a:solidFill>
                  <a:srgbClr val="123E36"/>
                </a:solidFill>
                <a:sym typeface="Calibri"/>
              </a:rPr>
              <a:t>სანდოობა;</a:t>
            </a:r>
            <a:endParaRPr lang="ka-GE" b="1" dirty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  <a:sym typeface="Calibri"/>
              </a:rPr>
              <a:t>ფართოვდება პერინატალური სერვისის ხარისხის ინდიკატორები და მიმდინარეობს მკაცრი მონიტორინგი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  <a:sym typeface="Calibri"/>
              </a:rPr>
              <a:t>ქვეყანაში 2017 წელს დაინერგა პერინატალური აუდიტის სისტემა, რაც ადრეული ნეონატალური სიკვდილობის  და მკვდრადშობადობის მიზეზების დეტალური შესწავლის და თითოეული შემთხვევის კლინიკის დონეზე მიწოდებული სამედიცინო მომსახურების ხარისხის შესწავლის  საშუალებას იძლევა;</a:t>
            </a: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  <a:sym typeface="Calibri"/>
              </a:rPr>
              <a:t>დონის შესაბამისი მომსახურება აჭარბებს  90%-ს, რაც ნიშნავს,რომ პაციენტი მიდის შესაბამის დაწესებულებაში რისკის შესაბამისად;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 smtClean="0">
                <a:solidFill>
                  <a:srgbClr val="123E36"/>
                </a:solidFill>
              </a:rPr>
              <a:t>შემცირდა </a:t>
            </a:r>
            <a:r>
              <a:rPr lang="ka-GE" b="1" dirty="0">
                <a:solidFill>
                  <a:srgbClr val="123E36"/>
                </a:solidFill>
              </a:rPr>
              <a:t>მკვდრადშობადობა</a:t>
            </a: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მცირდება ნეონატალური სიკვდილობა</a:t>
            </a: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მცირდება საკეისრო კვეთების რაოდენობა</a:t>
            </a: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გამოიხატა პირველადი საკეისრო კვეთების  კლების ტენდენცია </a:t>
            </a:r>
            <a:endParaRPr lang="en-US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შემცირდა ნეონატალური ტრანსპორტრების ინდექსი (ტრანსპორტირებულ ახალშობილთა რაოდენობა/100 ცოცხალშობილზე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მუდმივად მიმდინარეობს პროგრამის მარეგულირებელი ნორმატიული ბაზის დახვეწა და მორგება არსებულ გამოწვევებზე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ka-GE" b="1" dirty="0">
                <a:solidFill>
                  <a:srgbClr val="123E36"/>
                </a:solidFill>
              </a:rPr>
              <a:t>ქვეყნის 3 დიდ ქალაქში წარმატებით გრძელდება სელექტიური კონტრაქტირება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21464" y="506776"/>
            <a:ext cx="7772400" cy="573029"/>
          </a:xfrm>
        </p:spPr>
        <p:txBody>
          <a:bodyPr/>
          <a:lstStyle/>
          <a:p>
            <a:pPr algn="ctr"/>
            <a:r>
              <a:rPr lang="ka-GE" sz="3200" b="1" spc="50" dirty="0">
                <a:ln w="0"/>
                <a:solidFill>
                  <a:srgbClr val="1444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ea typeface="Arial"/>
                <a:cs typeface="Arial"/>
                <a:sym typeface="Arial"/>
              </a:rPr>
              <a:t>გამოწვევები:</a:t>
            </a:r>
            <a:endParaRPr lang="en-US" sz="3200" b="1" spc="50" dirty="0">
              <a:ln w="0"/>
              <a:solidFill>
                <a:srgbClr val="14443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915DEE7-5E73-4186-9128-A320842662F2}"/>
              </a:ext>
            </a:extLst>
          </p:cNvPr>
          <p:cNvSpPr/>
          <p:nvPr/>
        </p:nvSpPr>
        <p:spPr>
          <a:xfrm>
            <a:off x="408749" y="1208635"/>
            <a:ext cx="8735251" cy="4718439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dirty="0"/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კვლავ მაღალია საკეისრო კვეთების რაოდენობა ქვეყანაში;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მაღალია პირველადი საკეისრო კვეთების რიცხვი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;</a:t>
            </a:r>
            <a:endParaRPr lang="en-US" dirty="0" smtClean="0">
              <a:solidFill>
                <a:srgbClr val="006B5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latin typeface="Calibri"/>
                <a:cs typeface="Times New Roman" panose="02020603050405020304" pitchFamily="18" charset="0"/>
                <a:sym typeface="Calibri"/>
              </a:rPr>
              <a:t>მაღალია </a:t>
            </a:r>
            <a:r>
              <a:rPr lang="en-US" dirty="0" smtClean="0">
                <a:solidFill>
                  <a:srgbClr val="006B52"/>
                </a:solidFill>
                <a:latin typeface="Calibri"/>
                <a:cs typeface="Times New Roman" panose="02020603050405020304" pitchFamily="18" charset="0"/>
                <a:sym typeface="Calibri"/>
              </a:rPr>
              <a:t>39 </a:t>
            </a:r>
            <a:r>
              <a:rPr lang="ka-GE" dirty="0" smtClean="0">
                <a:solidFill>
                  <a:srgbClr val="006B52"/>
                </a:solidFill>
                <a:latin typeface="Calibri"/>
                <a:cs typeface="Times New Roman" panose="02020603050405020304" pitchFamily="18" charset="0"/>
                <a:sym typeface="Calibri"/>
              </a:rPr>
              <a:t>კვირამდე </a:t>
            </a:r>
            <a:r>
              <a:rPr lang="ka-GE" dirty="0">
                <a:solidFill>
                  <a:srgbClr val="006B52"/>
                </a:solidFill>
                <a:latin typeface="Calibri"/>
                <a:cs typeface="Times New Roman" panose="02020603050405020304" pitchFamily="18" charset="0"/>
                <a:sym typeface="Calibri"/>
              </a:rPr>
              <a:t>საკეისრო კვეთების რიცხვი;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მაღალია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შიდა რეფერალი;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მაღალია რეფერირებულ ახალშობილებში 2500გრ-ზე მეტი ახალშბილების რაოდენობა;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ყველაზე დიდ პრობლემად რჩება ანტენატალური მეთვალყურეობისხარისხი;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დედათა და ახალშობილთა რეფერალის სისტემა საჭიროებს ერთიანი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ადმინისტრირების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სისტემის შექმნას, თავისუფალი კრიტიკული საწოლების და ყველა სახის რეფერალის შესახებ ზუსტი ინფორმაციის მოპოვების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მიზნით;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დაბადების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რეგისტრში არასრულფასოვანი და არააკადემიურია რეფერალის დიაგნოზები;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შეუსაბამობაა საყოველთაო</a:t>
            </a:r>
            <a:r>
              <a:rPr lang="en-US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ჯანდაცვის პროგრამით ანაზღაურებულ და </a:t>
            </a:r>
            <a:r>
              <a:rPr lang="en-US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NICU-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ში გატარებულ პაციენტთა რაოდენობას შორის;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ახალშობილთა რეფერალისას დაბადების რეგიოსტრში ბევრ შემთხვევაში არაა შევსებული ახალშობილის პირადი ნომერი.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 </a:t>
            </a:r>
            <a:endParaRPr lang="ka-GE" dirty="0" smtClean="0">
              <a:solidFill>
                <a:srgbClr val="006B5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25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399" y="0"/>
            <a:ext cx="7121237" cy="1362075"/>
          </a:xfrm>
        </p:spPr>
        <p:txBody>
          <a:bodyPr/>
          <a:lstStyle/>
          <a:p>
            <a:pPr algn="ctr"/>
            <a:r>
              <a:rPr lang="ka-GE" sz="1200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პერინატალური აუდიტის ჯგუფის მუშაობის დროს გამოვლენილი სისტემური პრობლემები</a:t>
            </a:r>
            <a:endParaRPr lang="en-US" sz="1200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98" y="4354655"/>
            <a:ext cx="7772400" cy="1500187"/>
          </a:xfrm>
        </p:spPr>
        <p:txBody>
          <a:bodyPr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არ ხდება ორსულობის მეთვალყურეობა კლინიკური გაიდლაინის შესაბამისად.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ვერ ხდება სიტუაციის დროული და სწორი შეფასება, შესაბამისად სწორი მართვის ტაქტიკის განსაზღვრა-(არასწორი ლაბორატორიული კვლევები იძლევა არასწორ სურათს, ტარდება არასწორი მკურნალობა),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</a:rPr>
              <a:t>დიაგნოსტიკური კრიტერიუმების არცოდნა</a:t>
            </a: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(ნაყოფის კრიტიკული მდგომარეობის განმსაზღვრელი კრიტერიუმები );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რადიოილოგების მიერ არასრულფასოვანი და არააკადემიური დასკვნის გაკეთება;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მეან-გინეკოლოგის მიერ რადიოლოგიური კვლევის პასუხის  მნიშვნელობის  არ ცოდნა(კერძოდ:  რომელი ულტრასონოგრაფიული მაჩვენებელი წარმოადგენს სანაყოფო სითხის მოცულობის შეფასების კრიტერიუმს?(მცირეწყლიანობის ინდექსი);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კლინიკური სურათის შეუსაბამო რადიოლოგიური და ლაბორატორიული გამოკვლევების დანიშვნა;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</a:rPr>
              <a:t>დიაგნოსტიკური კრიტერიუმების არცოდნა </a:t>
            </a: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(ნაყოფის კრიტიკული მდგომარეობის განმსაზღვრელი კრიტერიუმები );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რადიოილოგების მიერ არასრულფასოვანი და არააკადემიური დასკვნის გაკეთება;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მეან-გინეკოლოგის მიერ რადიოლოგიური კვლევის პასუხის  მნიშვნელობის  არ ცოდნა(კერძოდ:  რომელი ულტრასონოგრაფიული მაჩვენებელი წარმოადგენს სანაყოფო სითხის მოცულობის შეფასების კრიტერიუმს?(მცირეწყლიანობის ინდექსი);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rgbClr val="006B52"/>
                </a:solidFill>
                <a:cs typeface="Times New Roman" panose="02020603050405020304" pitchFamily="18" charset="0"/>
              </a:rPr>
              <a:t>კლინიკური სურათის შეუსაბამო რადიოლოგიური და ლაბორატორიული გამოკვლევების დანიშვნა;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092" y="-155698"/>
            <a:ext cx="7772400" cy="573029"/>
          </a:xfrm>
        </p:spPr>
        <p:txBody>
          <a:bodyPr/>
          <a:lstStyle/>
          <a:p>
            <a:pPr algn="ctr"/>
            <a:r>
              <a:rPr lang="ka-GE" b="1" kern="1200" spc="5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61F3C23-DCFE-40A1-BC08-AE97E0DC51F0}"/>
              </a:ext>
            </a:extLst>
          </p:cNvPr>
          <p:cNvSpPr/>
          <p:nvPr/>
        </p:nvSpPr>
        <p:spPr>
          <a:xfrm>
            <a:off x="405577" y="625151"/>
            <a:ext cx="8738423" cy="545616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ქვეყანაში  დაიწყოს ოჯახზე ორიენტირებული პოლიტიკის გატარება; 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გაგრძელდეს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სამედიცინო მომსახურების ხარისხის გაუმჯობესებაზე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მუშაობა-გაფართოვდეს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ხარისხის ინდიკატორები</a:t>
            </a:r>
            <a:r>
              <a:rPr lang="en-US" dirty="0">
                <a:solidFill>
                  <a:srgbClr val="006B52"/>
                </a:solidFill>
                <a:latin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გაგრძელდეს 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სამედიცინო პერსონალის კვალიფიკაციის ამაღლებაზე მუშაობა, </a:t>
            </a:r>
            <a:endParaRPr lang="ka-GE" dirty="0" smtClean="0">
              <a:solidFill>
                <a:srgbClr val="006B5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გაფართოვდეს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პროცესის ინდიკატორები;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გაფართოვდეს  და დაიხვეწოს სელექტიური კონტრაქტირების პირობები;</a:t>
            </a: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გაგრძელდეს მუდმივი მონიტორინგი, ანალიზის საფუძველზე</a:t>
            </a:r>
            <a:b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</a:b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განისაზღვროს გამოწვევების შესაბამისი კონკრეტული ღონისძიებები.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დღენაკლთა მკურნალობის გამოსავლის გაუმჯობესების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მიზნით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ითარგმნოს და ადაპტირდეს  დედის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რძის ბანკის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გაიდლაინ-პროტოკოლი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,</a:t>
            </a:r>
            <a:r>
              <a:rPr lang="en-US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საერთაშორისო 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ორგანიზაციებსა 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დარგობრივ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  <a:sym typeface="Calibri"/>
              </a:rPr>
              <a:t>ასოციაციებთან თანამშრომლობით;  </a:t>
            </a:r>
            <a:endParaRPr lang="ka-GE" dirty="0">
              <a:solidFill>
                <a:srgbClr val="006B52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ქვეყანაში დაიწყოს ანტენატალური სერვისის მიმწოდებელთა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</a:rPr>
              <a:t>სტრატიფიცირება;</a:t>
            </a:r>
            <a:endParaRPr lang="en-US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დაიხვეწოს და 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</a:rPr>
              <a:t>გაფართოვდეს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პერინატალური აუდიტის ჯგუფის მუშაობა</a:t>
            </a:r>
            <a:r>
              <a:rPr lang="en-US" dirty="0">
                <a:solidFill>
                  <a:srgbClr val="006B52"/>
                </a:solidFill>
                <a:cs typeface="Times New Roman" panose="02020603050405020304" pitchFamily="18" charset="0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დაიწყოს ჰოსპიტალური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  </a:r>
            <a:endParaRPr lang="en-US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</a:rPr>
              <a:t>გაგრძელდეს </a:t>
            </a: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ანტენატალური სერვისის მიმწოდებელთა სელექტიური კონტრაქტირება;</a:t>
            </a:r>
            <a:endParaRPr lang="en-US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dirty="0">
                <a:solidFill>
                  <a:srgbClr val="006B52"/>
                </a:solidFill>
                <a:cs typeface="Times New Roman" panose="02020603050405020304" pitchFamily="18" charset="0"/>
              </a:rPr>
              <a:t>სამინისტროს ელექტრონულ პორტალზე განთავსებულ  პერინატალურ რუქაზე განთავსდეს თითოეული დაწესებულების ხარისხის ინდიკატორთა მონაცემები, რათა პაციენტს მიეცეს სწორი და ინფორმირებული არჩევანის გაკეთების შესაძლებლობა</a:t>
            </a:r>
            <a:r>
              <a:rPr lang="ka-GE" dirty="0" smtClean="0">
                <a:solidFill>
                  <a:srgbClr val="006B52"/>
                </a:solidFill>
                <a:cs typeface="Times New Roman" panose="02020603050405020304" pitchFamily="18" charset="0"/>
              </a:rPr>
              <a:t>.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ka-GE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181949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785" y="583967"/>
            <a:ext cx="7674429" cy="3847063"/>
          </a:xfrm>
        </p:spPr>
        <p:txBody>
          <a:bodyPr/>
          <a:lstStyle/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გადაუდებელი საკეისროს დროს აიკრძალოს თანხის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შევსება;</a:t>
            </a:r>
            <a:endParaRPr lang="ka-GE" sz="1600" dirty="0">
              <a:solidFill>
                <a:srgbClr val="006B52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გართულებული ორსულოობის დაფინანსება აისახოს სახელმწიფო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პროგრამაში;</a:t>
            </a:r>
            <a:endParaRPr lang="ka-GE" sz="1600" dirty="0">
              <a:solidFill>
                <a:srgbClr val="006B52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6B52"/>
                </a:solidFill>
                <a:latin typeface="Arial"/>
                <a:cs typeface="Times New Roman" panose="02020603050405020304" pitchFamily="18" charset="0"/>
                <a:sym typeface="Arial"/>
              </a:rPr>
              <a:t>NICU</a:t>
            </a: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-ში გატარებული პაციენტების ანაზღაურება მოხდეს დაბადების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რეგისტრში განთავსების შემდეგ;</a:t>
            </a:r>
            <a:endParaRPr lang="ka-GE" sz="1600" dirty="0">
              <a:solidFill>
                <a:srgbClr val="006B52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დაბადების რეგისტრში არ დაიხუროს შემთხვევა პირადი  ნომრის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გარეშე;</a:t>
            </a:r>
            <a:endParaRPr lang="ka-GE" sz="1600" dirty="0">
              <a:solidFill>
                <a:srgbClr val="006B52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არ დაიხუროს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დაბადების  რეგისტრი, </a:t>
            </a:r>
            <a:r>
              <a:rPr lang="ka-GE" sz="1600" dirty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რეფერალის შემთხვევაში დიაგნოზის მითითების </a:t>
            </a:r>
            <a:r>
              <a:rPr lang="ka-GE" sz="1600" dirty="0" smtClean="0">
                <a:solidFill>
                  <a:srgbClr val="006B52"/>
                </a:solidFill>
                <a:cs typeface="Times New Roman" panose="02020603050405020304" pitchFamily="18" charset="0"/>
                <a:sym typeface="Arial"/>
              </a:rPr>
              <a:t>გარეშე.</a:t>
            </a:r>
            <a:endParaRPr lang="ka-GE" sz="1600" dirty="0">
              <a:solidFill>
                <a:srgbClr val="006B52"/>
              </a:solidFill>
              <a:cs typeface="Times New Roman" panose="02020603050405020304" pitchFamily="18" charset="0"/>
              <a:sym typeface="Arial"/>
            </a:endParaRPr>
          </a:p>
          <a:p>
            <a:pPr marL="228600" indent="0"/>
            <a:endParaRPr lang="ka-GE" sz="160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Font typeface="Arial" pitchFamily="34" charset="0"/>
              <a:buChar char="•"/>
            </a:pPr>
            <a:endParaRPr lang="ka-GE" sz="2400" dirty="0"/>
          </a:p>
          <a:p>
            <a:endParaRPr lang="en-US"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52A3D31D-1596-4938-B810-8F1701779706}"/>
              </a:ext>
            </a:extLst>
          </p:cNvPr>
          <p:cNvSpPr txBox="1">
            <a:spLocks/>
          </p:cNvSpPr>
          <p:nvPr/>
        </p:nvSpPr>
        <p:spPr>
          <a:xfrm>
            <a:off x="952092" y="-155698"/>
            <a:ext cx="7772400" cy="5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ka-GE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D808A11F-3EC0-4210-9406-6DC9CF464804}"/>
              </a:ext>
            </a:extLst>
          </p:cNvPr>
          <p:cNvSpPr/>
          <p:nvPr/>
        </p:nvSpPr>
        <p:spPr>
          <a:xfrm>
            <a:off x="144624" y="1623526"/>
            <a:ext cx="8854751" cy="3088431"/>
          </a:xfrm>
          <a:prstGeom prst="horizontalScroll">
            <a:avLst/>
          </a:prstGeom>
          <a:solidFill>
            <a:srgbClr val="03AA90"/>
          </a:solidFill>
          <a:ln>
            <a:solidFill>
              <a:srgbClr val="19574B"/>
            </a:solidFill>
          </a:ln>
          <a:effectLst>
            <a:glow rad="101600">
              <a:srgbClr val="14443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200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Calibri"/>
              </a:rPr>
              <a:t>მადლობა ყურადღებისთვის</a:t>
            </a:r>
            <a:endParaRPr lang="en-GB" sz="3200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7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12466030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553597" y="264405"/>
            <a:ext cx="8229600" cy="3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2400"/>
              <a:buFont typeface="Arial"/>
              <a:buNone/>
            </a:pPr>
            <a:r>
              <a:rPr lang="ka-GE" dirty="0">
                <a:solidFill>
                  <a:srgbClr val="006666"/>
                </a:solidFill>
              </a:rPr>
              <a:t>ეფექტურობის საზომი ინდიკატორები</a:t>
            </a:r>
            <a:endParaRPr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2000" dirty="0">
                <a:solidFill>
                  <a:schemeClr val="dk2"/>
                </a:solidFill>
              </a:rPr>
              <a:t>სტრუქტურული 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8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2000" dirty="0">
                <a:solidFill>
                  <a:schemeClr val="dk2"/>
                </a:solidFill>
              </a:rPr>
              <a:t>პროცესის 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 ყველა დონეზე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</a:t>
            </a:r>
            <a:endParaRPr lang="en-US" sz="14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დღეანაკლ ახალშობილთა რაოდენობა და მათი მკურნალობის გამოსავალი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2000" dirty="0">
                <a:solidFill>
                  <a:schemeClr val="dk2"/>
                </a:solidFill>
              </a:rPr>
              <a:t>შედეგის ინდიკატორი (3-5 წელი)</a:t>
            </a:r>
            <a:endParaRPr sz="20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მკვდრადშობადობა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სიკვდილობა</a:t>
            </a:r>
            <a:endParaRPr sz="1800" dirty="0"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29275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3853"/>
            <a:ext cx="8229600" cy="837585"/>
          </a:xfrm>
        </p:spPr>
        <p:txBody>
          <a:bodyPr/>
          <a:lstStyle/>
          <a:p>
            <a:r>
              <a:rPr lang="ka-GE" sz="2400" dirty="0">
                <a:solidFill>
                  <a:srgbClr val="006666"/>
                </a:solidFill>
                <a:latin typeface="Georgia" panose="02040502050405020303" pitchFamily="18" charset="0"/>
                <a:ea typeface="+mn-ea"/>
                <a:cs typeface="+mn-cs"/>
              </a:rPr>
              <a:t>მიმდინარეობს მუშაობა პროცესის ინდიკატორების გაფართოებაზე</a:t>
            </a:r>
            <a:endParaRPr lang="en-US" sz="2400" dirty="0">
              <a:solidFill>
                <a:srgbClr val="006666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89" y="13414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ka-GE" sz="1500" dirty="0">
                <a:solidFill>
                  <a:srgbClr val="006666"/>
                </a:solidFill>
              </a:rPr>
              <a:t>მძიმე თანდაყოლილი ანომალიები</a:t>
            </a:r>
            <a:endParaRPr lang="nb-NO" sz="1500" dirty="0">
              <a:solidFill>
                <a:srgbClr val="006666"/>
              </a:solidFill>
            </a:endParaRPr>
          </a:p>
          <a:p>
            <a:r>
              <a:rPr lang="ka-GE" sz="1500" dirty="0">
                <a:solidFill>
                  <a:srgbClr val="006666"/>
                </a:solidFill>
              </a:rPr>
              <a:t>ლეტალობა სიცოცხლის პირველ 12 სთ-ში</a:t>
            </a:r>
            <a:endParaRPr lang="en-US" sz="1500" dirty="0">
              <a:solidFill>
                <a:srgbClr val="006666"/>
              </a:solidFill>
            </a:endParaRPr>
          </a:p>
          <a:p>
            <a:r>
              <a:rPr lang="ka-GE" sz="1500" dirty="0">
                <a:solidFill>
                  <a:srgbClr val="006666"/>
                </a:solidFill>
              </a:rPr>
              <a:t> სხვა კლინიკაში რეფერალი სიცოცხლის 24 სთ-ში</a:t>
            </a:r>
            <a:endParaRPr lang="en-US" sz="1500" dirty="0">
              <a:solidFill>
                <a:srgbClr val="006666"/>
              </a:solidFill>
            </a:endParaRPr>
          </a:p>
          <a:p>
            <a:r>
              <a:rPr lang="ka-GE" sz="15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დღენაკლული ახალშობილები (&lt;33 კვირა და/ან მასა &lt;1500გ), რომელთა ენტერალური კვება კლინიკიდან გაწერისას  ხორციელდება სრულად ან  ნაწილობრივ დედის რძით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იატროგენული პნევმოთორაქსი?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ნეონატალური სიკვდილობა ინტენსიური თერაპიის განყოფილებაში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დღენაკლთა რეტინოპათიის პირველადი სკრინინგის დროული ჩატარება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ახალშობილები,  გესტაციური ასაკი 34-36 კვირა, რომლებიც საჭიროებენ  ინტენსიურ მოვლას</a:t>
            </a:r>
            <a:endParaRPr lang="en-US" sz="1500" dirty="0">
              <a:solidFill>
                <a:srgbClr val="006666"/>
              </a:solidFill>
            </a:endParaRPr>
          </a:p>
          <a:p>
            <a:r>
              <a:rPr lang="ka-GE" sz="1500" dirty="0">
                <a:solidFill>
                  <a:srgbClr val="006666"/>
                </a:solidFill>
              </a:rPr>
              <a:t>ახალშობილები,  გესტაციური ასაკით ≥37 კვირა, რომლებიც საჭიროებენ ინტენსიურ მოვლას</a:t>
            </a:r>
          </a:p>
          <a:p>
            <a:r>
              <a:rPr lang="ka-GE" sz="1500" dirty="0">
                <a:solidFill>
                  <a:srgbClr val="006666"/>
                </a:solidFill>
              </a:rPr>
              <a:t> დაბრუნებითი რეფერალი</a:t>
            </a:r>
          </a:p>
          <a:p>
            <a:r>
              <a:rPr lang="ka-GE" sz="1500" dirty="0">
                <a:solidFill>
                  <a:srgbClr val="006666"/>
                </a:solidFill>
              </a:rPr>
              <a:t> ნეკროზული ენტეროკოლიტი ახალშობილებში</a:t>
            </a:r>
          </a:p>
          <a:p>
            <a:r>
              <a:rPr lang="ka-GE" sz="1500" dirty="0">
                <a:solidFill>
                  <a:srgbClr val="006666"/>
                </a:solidFill>
              </a:rPr>
              <a:t>დღენაკლული ახალშობილთა (გესტაციური ასაკი &lt;32 კვირა) პოსტნატალური ზრდის ტემპი</a:t>
            </a:r>
          </a:p>
          <a:p>
            <a:endParaRPr lang="ka-GE" b="1" dirty="0">
              <a:latin typeface="Sylfaen"/>
              <a:cs typeface="Sylfaen"/>
            </a:endParaRPr>
          </a:p>
          <a:p>
            <a:endParaRPr lang="nb-NO" b="1" dirty="0">
              <a:latin typeface="Sylfaen"/>
              <a:cs typeface="Sylfaen"/>
            </a:endParaRPr>
          </a:p>
          <a:p>
            <a:endParaRPr lang="nb-NO" dirty="0">
              <a:latin typeface="Sylfaen"/>
              <a:cs typeface="Sylfae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2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555425"/>
              </p:ext>
            </p:extLst>
          </p:nvPr>
        </p:nvGraphicFramePr>
        <p:xfrm>
          <a:off x="1" y="1604865"/>
          <a:ext cx="9144000" cy="359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551227" y="567620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0" y="389353"/>
            <a:ext cx="848490" cy="1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3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884078"/>
            <a:ext cx="8136322" cy="470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7921377" y="6105806"/>
            <a:ext cx="1418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საქსტატი</a:t>
            </a:r>
            <a:endParaRPr lang="en-GB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20698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13217</TotalTime>
  <Words>1579</Words>
  <Application>Microsoft Office PowerPoint</Application>
  <PresentationFormat>On-screen Show (4:3)</PresentationFormat>
  <Paragraphs>328</Paragraphs>
  <Slides>47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</vt:lpstr>
      <vt:lpstr>Sylfaen</vt:lpstr>
      <vt:lpstr>Georgia</vt:lpstr>
      <vt:lpstr>Times New Roman</vt:lpstr>
      <vt:lpstr>Arial</vt:lpstr>
      <vt:lpstr>Wingdings</vt:lpstr>
      <vt:lpstr>Theme1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მიმდინარეობს მუშაობა პროცესის ინდიკატორების გაფართოებაზე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გარდაცვლილთა რაოდენობა კვარტლების მიხედვით</vt:lpstr>
      <vt:lpstr>PowerPoint Presentation</vt:lpstr>
      <vt:lpstr>PowerPoint Presentation</vt:lpstr>
      <vt:lpstr>პერინატალური აუდიტის ჯგუფის მუშაობის დროს გამოვლენილი სისტემური პრობლემები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Mariam Meparidze</dc:creator>
  <cp:lastModifiedBy>Vera Baziari</cp:lastModifiedBy>
  <cp:revision>849</cp:revision>
  <cp:lastPrinted>2018-06-14T13:10:28Z</cp:lastPrinted>
  <dcterms:modified xsi:type="dcterms:W3CDTF">2019-05-03T11:44:28Z</dcterms:modified>
</cp:coreProperties>
</file>